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308" r:id="rId3"/>
    <p:sldId id="339" r:id="rId4"/>
    <p:sldId id="311" r:id="rId5"/>
    <p:sldId id="312" r:id="rId6"/>
    <p:sldId id="330" r:id="rId7"/>
    <p:sldId id="331" r:id="rId8"/>
    <p:sldId id="332" r:id="rId9"/>
    <p:sldId id="333" r:id="rId10"/>
    <p:sldId id="334" r:id="rId11"/>
    <p:sldId id="335" r:id="rId12"/>
    <p:sldId id="336" r:id="rId13"/>
    <p:sldId id="337" r:id="rId14"/>
    <p:sldId id="338" r:id="rId15"/>
    <p:sldId id="309" r:id="rId16"/>
    <p:sldId id="310" r:id="rId17"/>
    <p:sldId id="349" r:id="rId18"/>
    <p:sldId id="258" r:id="rId19"/>
    <p:sldId id="261" r:id="rId20"/>
    <p:sldId id="314" r:id="rId21"/>
    <p:sldId id="315" r:id="rId22"/>
    <p:sldId id="262" r:id="rId23"/>
    <p:sldId id="263" r:id="rId24"/>
    <p:sldId id="264" r:id="rId25"/>
    <p:sldId id="313" r:id="rId26"/>
    <p:sldId id="340" r:id="rId27"/>
    <p:sldId id="275" r:id="rId28"/>
    <p:sldId id="341" r:id="rId29"/>
    <p:sldId id="265" r:id="rId30"/>
    <p:sldId id="266" r:id="rId31"/>
    <p:sldId id="267" r:id="rId32"/>
    <p:sldId id="276" r:id="rId33"/>
    <p:sldId id="268" r:id="rId34"/>
    <p:sldId id="269" r:id="rId35"/>
    <p:sldId id="273" r:id="rId36"/>
    <p:sldId id="281" r:id="rId37"/>
    <p:sldId id="277" r:id="rId38"/>
    <p:sldId id="279" r:id="rId39"/>
    <p:sldId id="280" r:id="rId40"/>
    <p:sldId id="282" r:id="rId41"/>
    <p:sldId id="270" r:id="rId42"/>
    <p:sldId id="271" r:id="rId43"/>
    <p:sldId id="278" r:id="rId44"/>
    <p:sldId id="272" r:id="rId45"/>
    <p:sldId id="283" r:id="rId46"/>
    <p:sldId id="284" r:id="rId47"/>
    <p:sldId id="285" r:id="rId48"/>
    <p:sldId id="317" r:id="rId49"/>
    <p:sldId id="318" r:id="rId50"/>
    <p:sldId id="319" r:id="rId51"/>
    <p:sldId id="320" r:id="rId52"/>
    <p:sldId id="321" r:id="rId53"/>
    <p:sldId id="322" r:id="rId54"/>
    <p:sldId id="323" r:id="rId55"/>
    <p:sldId id="324" r:id="rId56"/>
    <p:sldId id="325" r:id="rId57"/>
    <p:sldId id="326" r:id="rId58"/>
    <p:sldId id="344" r:id="rId59"/>
    <p:sldId id="342" r:id="rId60"/>
    <p:sldId id="259" r:id="rId61"/>
    <p:sldId id="260" r:id="rId62"/>
    <p:sldId id="345" r:id="rId63"/>
    <p:sldId id="346" r:id="rId64"/>
    <p:sldId id="347" r:id="rId65"/>
    <p:sldId id="348" r:id="rId66"/>
    <p:sldId id="287" r:id="rId67"/>
    <p:sldId id="289" r:id="rId68"/>
    <p:sldId id="290" r:id="rId69"/>
    <p:sldId id="291" r:id="rId70"/>
    <p:sldId id="292" r:id="rId71"/>
    <p:sldId id="293" r:id="rId72"/>
    <p:sldId id="295" r:id="rId73"/>
    <p:sldId id="294" r:id="rId74"/>
    <p:sldId id="299" r:id="rId75"/>
    <p:sldId id="328" r:id="rId76"/>
    <p:sldId id="300" r:id="rId77"/>
    <p:sldId id="301" r:id="rId78"/>
    <p:sldId id="302" r:id="rId79"/>
    <p:sldId id="303" r:id="rId80"/>
    <p:sldId id="304" r:id="rId81"/>
    <p:sldId id="316" r:id="rId82"/>
  </p:sldIdLst>
  <p:sldSz cx="12192000" cy="6858000"/>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g, Ying" initials="DY" lastIdx="1" clrIdx="0">
    <p:extLst>
      <p:ext uri="{19B8F6BF-5375-455C-9EA6-DF929625EA0E}">
        <p15:presenceInfo xmlns:p15="http://schemas.microsoft.com/office/powerpoint/2012/main" userId="S-1-5-21-1085031214-1292428093-527237240-9242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97" autoAdjust="0"/>
    <p:restoredTop sz="94660"/>
  </p:normalViewPr>
  <p:slideViewPr>
    <p:cSldViewPr snapToGrid="0">
      <p:cViewPr varScale="1">
        <p:scale>
          <a:sx n="79" d="100"/>
          <a:sy n="79" d="100"/>
        </p:scale>
        <p:origin x="46" y="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11T17:58:26.921"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3/11/19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8066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3/11/19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791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3/11/19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4895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3/11/19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162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767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3/11/19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4180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3/11/19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053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3/11/19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7761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1912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7009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088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3/11/19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377446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neo4j.com/docs/developer-manual/current/cypher/claus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offshoreleaks.icij.org/pages/database"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neo4j.com/blog/icij-releases-neo4j-desktop-download-paradise-paper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neo4j.com/sandbox-v2/"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neo4j.com/downloa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offshoreleaks.icij.org/pages/database" TargetMode="External"/><Relationship Id="rId2" Type="http://schemas.openxmlformats.org/officeDocument/2006/relationships/hyperlink" Target="https://neo4j.com/" TargetMode="External"/><Relationship Id="rId1" Type="http://schemas.openxmlformats.org/officeDocument/2006/relationships/slideLayout" Target="../slideLayouts/slideLayout2.xml"/><Relationship Id="rId6" Type="http://schemas.openxmlformats.org/officeDocument/2006/relationships/hyperlink" Target="https://en.wikipedia.org/wiki/List_of_people_named_in_the_Panama_Papers" TargetMode="External"/><Relationship Id="rId5" Type="http://schemas.openxmlformats.org/officeDocument/2006/relationships/hyperlink" Target="https://neo4j.com/blog/contributor/michael-hunger/" TargetMode="External"/><Relationship Id="rId4" Type="http://schemas.openxmlformats.org/officeDocument/2006/relationships/hyperlink" Target="https://www.prgarnett.net/panama-papers-import-data-to-neo4j-using-cypher/"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E452-CA86-4757-9198-9AD0543AF269}"/>
              </a:ext>
            </a:extLst>
          </p:cNvPr>
          <p:cNvSpPr>
            <a:spLocks noGrp="1"/>
          </p:cNvSpPr>
          <p:nvPr>
            <p:ph type="ctrTitle"/>
          </p:nvPr>
        </p:nvSpPr>
        <p:spPr/>
        <p:txBody>
          <a:bodyPr/>
          <a:lstStyle/>
          <a:p>
            <a:r>
              <a:rPr lang="en-US" smtClean="0"/>
              <a:t>Neo4j </a:t>
            </a:r>
            <a:r>
              <a:rPr lang="en-US" dirty="0" smtClean="0"/>
              <a:t>Part II</a:t>
            </a:r>
            <a:endParaRPr lang="en-US" dirty="0"/>
          </a:p>
        </p:txBody>
      </p:sp>
      <p:sp>
        <p:nvSpPr>
          <p:cNvPr id="3" name="Subtitle 2">
            <a:extLst>
              <a:ext uri="{FF2B5EF4-FFF2-40B4-BE49-F238E27FC236}">
                <a16:creationId xmlns:a16="http://schemas.microsoft.com/office/drawing/2014/main" id="{4EAAE661-26EC-4450-B232-BAA496417CF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74812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ACB-76C0-49EA-8A6A-3CD29ED4DDE2}"/>
              </a:ext>
            </a:extLst>
          </p:cNvPr>
          <p:cNvSpPr>
            <a:spLocks noGrp="1"/>
          </p:cNvSpPr>
          <p:nvPr>
            <p:ph type="title"/>
          </p:nvPr>
        </p:nvSpPr>
        <p:spPr/>
        <p:txBody>
          <a:bodyPr/>
          <a:lstStyle/>
          <a:p>
            <a:r>
              <a:rPr lang="en-US" dirty="0"/>
              <a:t>Cypher</a:t>
            </a:r>
          </a:p>
        </p:txBody>
      </p:sp>
      <p:sp>
        <p:nvSpPr>
          <p:cNvPr id="3" name="Content Placeholder 2">
            <a:extLst>
              <a:ext uri="{FF2B5EF4-FFF2-40B4-BE49-F238E27FC236}">
                <a16:creationId xmlns:a16="http://schemas.microsoft.com/office/drawing/2014/main" id="{CD3C8D5D-7052-4B84-BF17-C3DD57846070}"/>
              </a:ext>
            </a:extLst>
          </p:cNvPr>
          <p:cNvSpPr>
            <a:spLocks noGrp="1"/>
          </p:cNvSpPr>
          <p:nvPr>
            <p:ph idx="1"/>
          </p:nvPr>
        </p:nvSpPr>
        <p:spPr>
          <a:xfrm>
            <a:off x="4725906" y="736847"/>
            <a:ext cx="7350511" cy="1047565"/>
          </a:xfrm>
        </p:spPr>
        <p:txBody>
          <a:bodyPr>
            <a:normAutofit fontScale="85000" lnSpcReduction="10000"/>
          </a:bodyPr>
          <a:lstStyle/>
          <a:p>
            <a:r>
              <a:rPr lang="en-US" dirty="0"/>
              <a:t>ORDER BY : A sub-clause following RETURN or WITH, specifying that the output should be sorted in either ascending (the default) or descending order.</a:t>
            </a:r>
          </a:p>
        </p:txBody>
      </p:sp>
      <p:pic>
        <p:nvPicPr>
          <p:cNvPr id="5" name="Picture 4">
            <a:extLst>
              <a:ext uri="{FF2B5EF4-FFF2-40B4-BE49-F238E27FC236}">
                <a16:creationId xmlns:a16="http://schemas.microsoft.com/office/drawing/2014/main" id="{FCEB38DF-834D-4BCE-BE66-4951E65A3E3C}"/>
              </a:ext>
            </a:extLst>
          </p:cNvPr>
          <p:cNvPicPr>
            <a:picLocks noChangeAspect="1"/>
          </p:cNvPicPr>
          <p:nvPr/>
        </p:nvPicPr>
        <p:blipFill>
          <a:blip r:embed="rId2"/>
          <a:stretch>
            <a:fillRect/>
          </a:stretch>
        </p:blipFill>
        <p:spPr>
          <a:xfrm>
            <a:off x="649207" y="2027160"/>
            <a:ext cx="7350510" cy="4088167"/>
          </a:xfrm>
          <a:prstGeom prst="rect">
            <a:avLst/>
          </a:prstGeom>
        </p:spPr>
      </p:pic>
      <p:sp>
        <p:nvSpPr>
          <p:cNvPr id="4" name="TextBox 3"/>
          <p:cNvSpPr txBox="1"/>
          <p:nvPr/>
        </p:nvSpPr>
        <p:spPr>
          <a:xfrm>
            <a:off x="8539238" y="3899505"/>
            <a:ext cx="3164114" cy="923330"/>
          </a:xfrm>
          <a:prstGeom prst="rect">
            <a:avLst/>
          </a:prstGeom>
          <a:noFill/>
        </p:spPr>
        <p:txBody>
          <a:bodyPr wrap="square" rtlCol="0">
            <a:spAutoFit/>
          </a:bodyPr>
          <a:lstStyle/>
          <a:p>
            <a:r>
              <a:rPr lang="en-US" dirty="0"/>
              <a:t>match (</a:t>
            </a:r>
            <a:r>
              <a:rPr lang="en-US" dirty="0" err="1"/>
              <a:t>m:Movie</a:t>
            </a:r>
            <a:r>
              <a:rPr lang="en-US" dirty="0"/>
              <a:t>)</a:t>
            </a:r>
          </a:p>
          <a:p>
            <a:r>
              <a:rPr lang="en-US" dirty="0"/>
              <a:t>return </a:t>
            </a:r>
            <a:r>
              <a:rPr lang="en-US" dirty="0" err="1"/>
              <a:t>m.title</a:t>
            </a:r>
            <a:r>
              <a:rPr lang="en-US" dirty="0"/>
              <a:t>, </a:t>
            </a:r>
            <a:r>
              <a:rPr lang="en-US" dirty="0" err="1"/>
              <a:t>m.released</a:t>
            </a:r>
            <a:endParaRPr lang="en-US" dirty="0"/>
          </a:p>
          <a:p>
            <a:r>
              <a:rPr lang="en-US" dirty="0"/>
              <a:t>order by </a:t>
            </a:r>
            <a:r>
              <a:rPr lang="en-US" dirty="0" err="1"/>
              <a:t>m.released</a:t>
            </a:r>
            <a:endParaRPr lang="en-US" dirty="0"/>
          </a:p>
        </p:txBody>
      </p:sp>
    </p:spTree>
    <p:extLst>
      <p:ext uri="{BB962C8B-B14F-4D97-AF65-F5344CB8AC3E}">
        <p14:creationId xmlns:p14="http://schemas.microsoft.com/office/powerpoint/2010/main" val="304519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ACB-76C0-49EA-8A6A-3CD29ED4DDE2}"/>
              </a:ext>
            </a:extLst>
          </p:cNvPr>
          <p:cNvSpPr>
            <a:spLocks noGrp="1"/>
          </p:cNvSpPr>
          <p:nvPr>
            <p:ph type="title"/>
          </p:nvPr>
        </p:nvSpPr>
        <p:spPr/>
        <p:txBody>
          <a:bodyPr/>
          <a:lstStyle/>
          <a:p>
            <a:r>
              <a:rPr lang="en-US" dirty="0"/>
              <a:t>Cypher</a:t>
            </a:r>
          </a:p>
        </p:txBody>
      </p:sp>
      <p:sp>
        <p:nvSpPr>
          <p:cNvPr id="3" name="Content Placeholder 2">
            <a:extLst>
              <a:ext uri="{FF2B5EF4-FFF2-40B4-BE49-F238E27FC236}">
                <a16:creationId xmlns:a16="http://schemas.microsoft.com/office/drawing/2014/main" id="{CD3C8D5D-7052-4B84-BF17-C3DD57846070}"/>
              </a:ext>
            </a:extLst>
          </p:cNvPr>
          <p:cNvSpPr>
            <a:spLocks noGrp="1"/>
          </p:cNvSpPr>
          <p:nvPr>
            <p:ph idx="1"/>
          </p:nvPr>
        </p:nvSpPr>
        <p:spPr>
          <a:xfrm>
            <a:off x="4725906" y="736847"/>
            <a:ext cx="7350511" cy="1296139"/>
          </a:xfrm>
        </p:spPr>
        <p:txBody>
          <a:bodyPr>
            <a:normAutofit fontScale="85000" lnSpcReduction="10000"/>
          </a:bodyPr>
          <a:lstStyle/>
          <a:p>
            <a:r>
              <a:rPr lang="en-US" dirty="0"/>
              <a:t>SKIP : Defines from which row to start including the rows in the output.</a:t>
            </a:r>
          </a:p>
          <a:p>
            <a:r>
              <a:rPr lang="en-US" dirty="0"/>
              <a:t>LIMIT : Constrains the number of rows in the output.</a:t>
            </a:r>
          </a:p>
        </p:txBody>
      </p:sp>
      <p:pic>
        <p:nvPicPr>
          <p:cNvPr id="4" name="Picture 3">
            <a:extLst>
              <a:ext uri="{FF2B5EF4-FFF2-40B4-BE49-F238E27FC236}">
                <a16:creationId xmlns:a16="http://schemas.microsoft.com/office/drawing/2014/main" id="{3DF62F9F-E655-4D87-87A3-E18AA51B3A72}"/>
              </a:ext>
            </a:extLst>
          </p:cNvPr>
          <p:cNvPicPr>
            <a:picLocks noChangeAspect="1"/>
          </p:cNvPicPr>
          <p:nvPr/>
        </p:nvPicPr>
        <p:blipFill>
          <a:blip r:embed="rId2"/>
          <a:stretch>
            <a:fillRect/>
          </a:stretch>
        </p:blipFill>
        <p:spPr>
          <a:xfrm>
            <a:off x="1541354" y="2295672"/>
            <a:ext cx="7175940" cy="3453914"/>
          </a:xfrm>
          <a:prstGeom prst="rect">
            <a:avLst/>
          </a:prstGeom>
        </p:spPr>
      </p:pic>
      <p:sp>
        <p:nvSpPr>
          <p:cNvPr id="5" name="TextBox 4"/>
          <p:cNvSpPr txBox="1"/>
          <p:nvPr/>
        </p:nvSpPr>
        <p:spPr>
          <a:xfrm>
            <a:off x="7697410" y="4557486"/>
            <a:ext cx="4223657" cy="923330"/>
          </a:xfrm>
          <a:prstGeom prst="rect">
            <a:avLst/>
          </a:prstGeom>
          <a:noFill/>
        </p:spPr>
        <p:txBody>
          <a:bodyPr wrap="square" rtlCol="0">
            <a:spAutoFit/>
          </a:bodyPr>
          <a:lstStyle/>
          <a:p>
            <a:r>
              <a:rPr lang="en-US" dirty="0"/>
              <a:t>match (</a:t>
            </a:r>
            <a:r>
              <a:rPr lang="en-US" dirty="0" err="1"/>
              <a:t>n:Actor</a:t>
            </a:r>
            <a:r>
              <a:rPr lang="en-US" dirty="0"/>
              <a:t>)-[:ACTED_IN]-&gt;(</a:t>
            </a:r>
            <a:r>
              <a:rPr lang="en-US" dirty="0" err="1"/>
              <a:t>m:Movie</a:t>
            </a:r>
            <a:r>
              <a:rPr lang="en-US" dirty="0"/>
              <a:t>)</a:t>
            </a:r>
          </a:p>
          <a:p>
            <a:r>
              <a:rPr lang="en-US" dirty="0"/>
              <a:t>return n.name as Actor, </a:t>
            </a:r>
            <a:r>
              <a:rPr lang="en-US" dirty="0" err="1"/>
              <a:t>m.title</a:t>
            </a:r>
            <a:r>
              <a:rPr lang="en-US" dirty="0"/>
              <a:t> as Movie</a:t>
            </a:r>
          </a:p>
          <a:p>
            <a:r>
              <a:rPr lang="en-US" dirty="0"/>
              <a:t>skip 10 limit 10</a:t>
            </a:r>
          </a:p>
        </p:txBody>
      </p:sp>
    </p:spTree>
    <p:extLst>
      <p:ext uri="{BB962C8B-B14F-4D97-AF65-F5344CB8AC3E}">
        <p14:creationId xmlns:p14="http://schemas.microsoft.com/office/powerpoint/2010/main" val="105092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ACB-76C0-49EA-8A6A-3CD29ED4DDE2}"/>
              </a:ext>
            </a:extLst>
          </p:cNvPr>
          <p:cNvSpPr>
            <a:spLocks noGrp="1"/>
          </p:cNvSpPr>
          <p:nvPr>
            <p:ph type="title"/>
          </p:nvPr>
        </p:nvSpPr>
        <p:spPr/>
        <p:txBody>
          <a:bodyPr/>
          <a:lstStyle/>
          <a:p>
            <a:r>
              <a:rPr lang="en-US" dirty="0"/>
              <a:t>Cypher</a:t>
            </a:r>
          </a:p>
        </p:txBody>
      </p:sp>
      <p:sp>
        <p:nvSpPr>
          <p:cNvPr id="3" name="Content Placeholder 2">
            <a:extLst>
              <a:ext uri="{FF2B5EF4-FFF2-40B4-BE49-F238E27FC236}">
                <a16:creationId xmlns:a16="http://schemas.microsoft.com/office/drawing/2014/main" id="{CD3C8D5D-7052-4B84-BF17-C3DD57846070}"/>
              </a:ext>
            </a:extLst>
          </p:cNvPr>
          <p:cNvSpPr>
            <a:spLocks noGrp="1"/>
          </p:cNvSpPr>
          <p:nvPr>
            <p:ph idx="1"/>
          </p:nvPr>
        </p:nvSpPr>
        <p:spPr>
          <a:xfrm>
            <a:off x="4725906" y="736847"/>
            <a:ext cx="7350511" cy="1296139"/>
          </a:xfrm>
        </p:spPr>
        <p:txBody>
          <a:bodyPr>
            <a:normAutofit/>
          </a:bodyPr>
          <a:lstStyle/>
          <a:p>
            <a:r>
              <a:rPr lang="en-US" dirty="0"/>
              <a:t>Here, we have a query to see all actors who co-starred with Tom Hanks in his movies.</a:t>
            </a:r>
          </a:p>
        </p:txBody>
      </p:sp>
      <p:pic>
        <p:nvPicPr>
          <p:cNvPr id="5" name="Picture 4">
            <a:extLst>
              <a:ext uri="{FF2B5EF4-FFF2-40B4-BE49-F238E27FC236}">
                <a16:creationId xmlns:a16="http://schemas.microsoft.com/office/drawing/2014/main" id="{1E308759-2E83-4E00-983D-28D0C4DE3A40}"/>
              </a:ext>
            </a:extLst>
          </p:cNvPr>
          <p:cNvPicPr>
            <a:picLocks noChangeAspect="1"/>
          </p:cNvPicPr>
          <p:nvPr/>
        </p:nvPicPr>
        <p:blipFill>
          <a:blip r:embed="rId2"/>
          <a:stretch>
            <a:fillRect/>
          </a:stretch>
        </p:blipFill>
        <p:spPr>
          <a:xfrm>
            <a:off x="1668381" y="2062410"/>
            <a:ext cx="7074047" cy="4292353"/>
          </a:xfrm>
          <a:prstGeom prst="rect">
            <a:avLst/>
          </a:prstGeom>
        </p:spPr>
      </p:pic>
      <p:sp>
        <p:nvSpPr>
          <p:cNvPr id="4" name="TextBox 3"/>
          <p:cNvSpPr txBox="1"/>
          <p:nvPr/>
        </p:nvSpPr>
        <p:spPr>
          <a:xfrm>
            <a:off x="4572000" y="3870476"/>
            <a:ext cx="6173410" cy="923330"/>
          </a:xfrm>
          <a:prstGeom prst="rect">
            <a:avLst/>
          </a:prstGeom>
          <a:noFill/>
        </p:spPr>
        <p:txBody>
          <a:bodyPr wrap="square" rtlCol="0">
            <a:spAutoFit/>
          </a:bodyPr>
          <a:lstStyle/>
          <a:p>
            <a:r>
              <a:rPr lang="en-US" dirty="0"/>
              <a:t>match (</a:t>
            </a:r>
            <a:r>
              <a:rPr lang="en-US" dirty="0" err="1"/>
              <a:t>n:Actor</a:t>
            </a:r>
            <a:r>
              <a:rPr lang="en-US" dirty="0"/>
              <a:t>)-[:ACTED_IN]-&gt;()&lt;-[:ACTED_IN]-(n2:Actor)</a:t>
            </a:r>
          </a:p>
          <a:p>
            <a:r>
              <a:rPr lang="en-US" dirty="0"/>
              <a:t>where n.name = "Tom Hanks"</a:t>
            </a:r>
          </a:p>
          <a:p>
            <a:r>
              <a:rPr lang="en-US" dirty="0"/>
              <a:t>return n2.name as name</a:t>
            </a:r>
          </a:p>
        </p:txBody>
      </p:sp>
    </p:spTree>
    <p:extLst>
      <p:ext uri="{BB962C8B-B14F-4D97-AF65-F5344CB8AC3E}">
        <p14:creationId xmlns:p14="http://schemas.microsoft.com/office/powerpoint/2010/main" val="1489591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ACB-76C0-49EA-8A6A-3CD29ED4DDE2}"/>
              </a:ext>
            </a:extLst>
          </p:cNvPr>
          <p:cNvSpPr>
            <a:spLocks noGrp="1"/>
          </p:cNvSpPr>
          <p:nvPr>
            <p:ph type="title"/>
          </p:nvPr>
        </p:nvSpPr>
        <p:spPr/>
        <p:txBody>
          <a:bodyPr/>
          <a:lstStyle/>
          <a:p>
            <a:r>
              <a:rPr lang="en-US" dirty="0"/>
              <a:t>Cypher</a:t>
            </a:r>
          </a:p>
        </p:txBody>
      </p:sp>
      <p:sp>
        <p:nvSpPr>
          <p:cNvPr id="3" name="Content Placeholder 2">
            <a:extLst>
              <a:ext uri="{FF2B5EF4-FFF2-40B4-BE49-F238E27FC236}">
                <a16:creationId xmlns:a16="http://schemas.microsoft.com/office/drawing/2014/main" id="{CD3C8D5D-7052-4B84-BF17-C3DD57846070}"/>
              </a:ext>
            </a:extLst>
          </p:cNvPr>
          <p:cNvSpPr>
            <a:spLocks noGrp="1"/>
          </p:cNvSpPr>
          <p:nvPr>
            <p:ph idx="1"/>
          </p:nvPr>
        </p:nvSpPr>
        <p:spPr>
          <a:xfrm>
            <a:off x="4725906" y="541539"/>
            <a:ext cx="7128769" cy="1296139"/>
          </a:xfrm>
        </p:spPr>
        <p:txBody>
          <a:bodyPr>
            <a:normAutofit fontScale="70000" lnSpcReduction="20000"/>
          </a:bodyPr>
          <a:lstStyle/>
          <a:p>
            <a:r>
              <a:rPr lang="en-US" dirty="0"/>
              <a:t>Here, we use a combination of MATCH statements along with EXISTS statement to check actors who co-starred with Gene Hackman but not when Robin Williams co-starred with him.</a:t>
            </a:r>
          </a:p>
          <a:p>
            <a:r>
              <a:rPr lang="en-US" dirty="0"/>
              <a:t>DISTINCT is also used to return distinct names.</a:t>
            </a:r>
          </a:p>
        </p:txBody>
      </p:sp>
      <p:pic>
        <p:nvPicPr>
          <p:cNvPr id="4" name="Picture 3">
            <a:extLst>
              <a:ext uri="{FF2B5EF4-FFF2-40B4-BE49-F238E27FC236}">
                <a16:creationId xmlns:a16="http://schemas.microsoft.com/office/drawing/2014/main" id="{27EF390F-520F-4A60-8FBD-787EB94ACAE8}"/>
              </a:ext>
            </a:extLst>
          </p:cNvPr>
          <p:cNvPicPr>
            <a:picLocks noChangeAspect="1"/>
          </p:cNvPicPr>
          <p:nvPr/>
        </p:nvPicPr>
        <p:blipFill>
          <a:blip r:embed="rId2"/>
          <a:stretch>
            <a:fillRect/>
          </a:stretch>
        </p:blipFill>
        <p:spPr>
          <a:xfrm>
            <a:off x="345162" y="1867102"/>
            <a:ext cx="7128769" cy="4157494"/>
          </a:xfrm>
          <a:prstGeom prst="rect">
            <a:avLst/>
          </a:prstGeom>
        </p:spPr>
      </p:pic>
      <p:sp>
        <p:nvSpPr>
          <p:cNvPr id="5" name="TextBox 4"/>
          <p:cNvSpPr txBox="1"/>
          <p:nvPr/>
        </p:nvSpPr>
        <p:spPr>
          <a:xfrm>
            <a:off x="7542590" y="2680305"/>
            <a:ext cx="4144969" cy="1754326"/>
          </a:xfrm>
          <a:prstGeom prst="rect">
            <a:avLst/>
          </a:prstGeom>
          <a:noFill/>
        </p:spPr>
        <p:txBody>
          <a:bodyPr wrap="square" rtlCol="0">
            <a:spAutoFit/>
          </a:bodyPr>
          <a:lstStyle/>
          <a:p>
            <a:r>
              <a:rPr lang="en-US" dirty="0"/>
              <a:t>match (</a:t>
            </a:r>
            <a:r>
              <a:rPr lang="en-US" dirty="0" err="1"/>
              <a:t>n:Actor</a:t>
            </a:r>
            <a:r>
              <a:rPr lang="en-US" dirty="0"/>
              <a:t> {</a:t>
            </a:r>
            <a:r>
              <a:rPr lang="en-US" dirty="0" err="1"/>
              <a:t>name:"Gene</a:t>
            </a:r>
            <a:r>
              <a:rPr lang="en-US" dirty="0"/>
              <a:t> Hackman"})-[:ACTED_IN]-&gt;(</a:t>
            </a:r>
            <a:r>
              <a:rPr lang="en-US" dirty="0" err="1"/>
              <a:t>m:Movie</a:t>
            </a:r>
            <a:r>
              <a:rPr lang="en-US" dirty="0"/>
              <a:t>), </a:t>
            </a:r>
          </a:p>
          <a:p>
            <a:r>
              <a:rPr lang="en-US" dirty="0" smtClean="0"/>
              <a:t>(</a:t>
            </a:r>
            <a:r>
              <a:rPr lang="en-US" dirty="0" err="1"/>
              <a:t>other:Actor</a:t>
            </a:r>
            <a:r>
              <a:rPr lang="en-US" dirty="0"/>
              <a:t>)-[:ACTED_IN]-&gt;(m),</a:t>
            </a:r>
          </a:p>
          <a:p>
            <a:r>
              <a:rPr lang="en-US" dirty="0"/>
              <a:t>    (n2:Actor {name: "Robin Williams"})</a:t>
            </a:r>
          </a:p>
          <a:p>
            <a:r>
              <a:rPr lang="en-US" dirty="0"/>
              <a:t>where not exists ((n2)-[:ACTED_IN]-&gt;(m))</a:t>
            </a:r>
          </a:p>
          <a:p>
            <a:r>
              <a:rPr lang="en-US" dirty="0"/>
              <a:t>return distinct other</a:t>
            </a:r>
          </a:p>
        </p:txBody>
      </p:sp>
    </p:spTree>
    <p:extLst>
      <p:ext uri="{BB962C8B-B14F-4D97-AF65-F5344CB8AC3E}">
        <p14:creationId xmlns:p14="http://schemas.microsoft.com/office/powerpoint/2010/main" val="2410651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ACB-76C0-49EA-8A6A-3CD29ED4DDE2}"/>
              </a:ext>
            </a:extLst>
          </p:cNvPr>
          <p:cNvSpPr>
            <a:spLocks noGrp="1"/>
          </p:cNvSpPr>
          <p:nvPr>
            <p:ph type="title"/>
          </p:nvPr>
        </p:nvSpPr>
        <p:spPr/>
        <p:txBody>
          <a:bodyPr/>
          <a:lstStyle/>
          <a:p>
            <a:r>
              <a:rPr lang="en-US" dirty="0"/>
              <a:t>Cypher</a:t>
            </a:r>
          </a:p>
        </p:txBody>
      </p:sp>
      <p:sp>
        <p:nvSpPr>
          <p:cNvPr id="3" name="Content Placeholder 2">
            <a:extLst>
              <a:ext uri="{FF2B5EF4-FFF2-40B4-BE49-F238E27FC236}">
                <a16:creationId xmlns:a16="http://schemas.microsoft.com/office/drawing/2014/main" id="{CD3C8D5D-7052-4B84-BF17-C3DD57846070}"/>
              </a:ext>
            </a:extLst>
          </p:cNvPr>
          <p:cNvSpPr>
            <a:spLocks noGrp="1"/>
          </p:cNvSpPr>
          <p:nvPr>
            <p:ph idx="1"/>
          </p:nvPr>
        </p:nvSpPr>
        <p:spPr>
          <a:xfrm>
            <a:off x="999015" y="1774714"/>
            <a:ext cx="9087960" cy="2941166"/>
          </a:xfrm>
        </p:spPr>
        <p:txBody>
          <a:bodyPr>
            <a:normAutofit fontScale="92500" lnSpcReduction="20000"/>
          </a:bodyPr>
          <a:lstStyle/>
          <a:p>
            <a:r>
              <a:rPr lang="en-US" dirty="0"/>
              <a:t>Apart from these clauses, there are several other Cypher clauses and operators which can be explored on Neo4j’s site.</a:t>
            </a:r>
          </a:p>
          <a:p>
            <a:r>
              <a:rPr lang="en-US" dirty="0"/>
              <a:t>Please go through and explore the same using the link given below: </a:t>
            </a:r>
          </a:p>
          <a:p>
            <a:r>
              <a:rPr lang="en-US" dirty="0">
                <a:hlinkClick r:id="rId2"/>
              </a:rPr>
              <a:t>https://neo4j.com/docs/developer-manual/current/cypher/clauses/</a:t>
            </a:r>
            <a:endParaRPr lang="en-US" dirty="0"/>
          </a:p>
          <a:p>
            <a:r>
              <a:rPr lang="en-US" dirty="0"/>
              <a:t>Also, we will see some other operators and clauses in the upcoming examples as well.</a:t>
            </a:r>
          </a:p>
        </p:txBody>
      </p:sp>
    </p:spTree>
    <p:extLst>
      <p:ext uri="{BB962C8B-B14F-4D97-AF65-F5344CB8AC3E}">
        <p14:creationId xmlns:p14="http://schemas.microsoft.com/office/powerpoint/2010/main" val="600924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3F6A-0936-4064-ABD5-04DB2F78DE34}"/>
              </a:ext>
            </a:extLst>
          </p:cNvPr>
          <p:cNvSpPr>
            <a:spLocks noGrp="1"/>
          </p:cNvSpPr>
          <p:nvPr>
            <p:ph type="title"/>
          </p:nvPr>
        </p:nvSpPr>
        <p:spPr/>
        <p:txBody>
          <a:bodyPr/>
          <a:lstStyle/>
          <a:p>
            <a:r>
              <a:rPr lang="en-US" dirty="0"/>
              <a:t>Offshore Leaks Database (ICIJ)</a:t>
            </a:r>
          </a:p>
        </p:txBody>
      </p:sp>
      <p:sp>
        <p:nvSpPr>
          <p:cNvPr id="3" name="Content Placeholder 2">
            <a:extLst>
              <a:ext uri="{FF2B5EF4-FFF2-40B4-BE49-F238E27FC236}">
                <a16:creationId xmlns:a16="http://schemas.microsoft.com/office/drawing/2014/main" id="{853050B5-986E-4966-9670-6FD1B594A34C}"/>
              </a:ext>
            </a:extLst>
          </p:cNvPr>
          <p:cNvSpPr>
            <a:spLocks noGrp="1"/>
          </p:cNvSpPr>
          <p:nvPr>
            <p:ph idx="1"/>
          </p:nvPr>
        </p:nvSpPr>
        <p:spPr>
          <a:xfrm>
            <a:off x="2062625" y="1662113"/>
            <a:ext cx="7182960" cy="3426781"/>
          </a:xfrm>
        </p:spPr>
        <p:txBody>
          <a:bodyPr>
            <a:normAutofit fontScale="92500" lnSpcReduction="20000"/>
          </a:bodyPr>
          <a:lstStyle/>
          <a:p>
            <a:r>
              <a:rPr lang="en-US" dirty="0"/>
              <a:t>The Offshore Leaks Database is a graph database powered by Neo4j and provided by The International Consortium of Investigative Journalists.</a:t>
            </a:r>
          </a:p>
          <a:p>
            <a:r>
              <a:rPr lang="en-US" dirty="0"/>
              <a:t>This ICIJ database contains information on more than 785,000 offshore entities that are part of the Panama Papers, the Offshore Leaks, the Bahamas Leaks and the Paradise Papers investigations. </a:t>
            </a:r>
          </a:p>
          <a:p>
            <a:r>
              <a:rPr lang="en-US" dirty="0"/>
              <a:t>The data covers nearly 80 years up to 2016 and links to people and companies in more than 200 countries and territories.</a:t>
            </a:r>
          </a:p>
        </p:txBody>
      </p:sp>
    </p:spTree>
    <p:extLst>
      <p:ext uri="{BB962C8B-B14F-4D97-AF65-F5344CB8AC3E}">
        <p14:creationId xmlns:p14="http://schemas.microsoft.com/office/powerpoint/2010/main" val="3135832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3F6A-0936-4064-ABD5-04DB2F78DE34}"/>
              </a:ext>
            </a:extLst>
          </p:cNvPr>
          <p:cNvSpPr>
            <a:spLocks noGrp="1"/>
          </p:cNvSpPr>
          <p:nvPr>
            <p:ph type="title"/>
          </p:nvPr>
        </p:nvSpPr>
        <p:spPr/>
        <p:txBody>
          <a:bodyPr/>
          <a:lstStyle/>
          <a:p>
            <a:r>
              <a:rPr lang="en-US" dirty="0"/>
              <a:t>Offshore Leaks Database (ICIJ)</a:t>
            </a:r>
          </a:p>
        </p:txBody>
      </p:sp>
      <p:sp>
        <p:nvSpPr>
          <p:cNvPr id="3" name="Content Placeholder 2">
            <a:extLst>
              <a:ext uri="{FF2B5EF4-FFF2-40B4-BE49-F238E27FC236}">
                <a16:creationId xmlns:a16="http://schemas.microsoft.com/office/drawing/2014/main" id="{853050B5-986E-4966-9670-6FD1B594A34C}"/>
              </a:ext>
            </a:extLst>
          </p:cNvPr>
          <p:cNvSpPr>
            <a:spLocks noGrp="1"/>
          </p:cNvSpPr>
          <p:nvPr>
            <p:ph idx="1"/>
          </p:nvPr>
        </p:nvSpPr>
        <p:spPr>
          <a:xfrm>
            <a:off x="609546" y="1423173"/>
            <a:ext cx="9148817" cy="3973001"/>
          </a:xfrm>
        </p:spPr>
        <p:txBody>
          <a:bodyPr/>
          <a:lstStyle/>
          <a:p>
            <a:r>
              <a:rPr lang="en-US" dirty="0"/>
              <a:t>The database on Neo4j (consisting of the Paradise Papers) can be downloaded from the following link:</a:t>
            </a:r>
          </a:p>
          <a:p>
            <a:pPr marL="457200" lvl="1" indent="0">
              <a:buNone/>
            </a:pPr>
            <a:r>
              <a:rPr lang="en-US" dirty="0">
                <a:hlinkClick r:id="rId2"/>
              </a:rPr>
              <a:t>https://offshoreleaks.icij.org/pages/database</a:t>
            </a:r>
            <a:endParaRPr lang="en-US" dirty="0"/>
          </a:p>
          <a:p>
            <a:pPr marL="457200" lvl="1" indent="0">
              <a:buNone/>
            </a:pPr>
            <a:endParaRPr lang="en-US" dirty="0"/>
          </a:p>
          <a:p>
            <a:r>
              <a:rPr lang="en-US" dirty="0"/>
              <a:t>The link also consists of zip files containing csv files for the Paradise Papers, Panama Papers, Offshore Leaks and Bahama Leaks.</a:t>
            </a:r>
          </a:p>
        </p:txBody>
      </p:sp>
      <p:pic>
        <p:nvPicPr>
          <p:cNvPr id="4" name="Picture 3">
            <a:extLst>
              <a:ext uri="{FF2B5EF4-FFF2-40B4-BE49-F238E27FC236}">
                <a16:creationId xmlns:a16="http://schemas.microsoft.com/office/drawing/2014/main" id="{28E1F01B-9448-4D6D-83BE-ABD03C44A10A}"/>
              </a:ext>
            </a:extLst>
          </p:cNvPr>
          <p:cNvPicPr>
            <a:picLocks noChangeAspect="1"/>
          </p:cNvPicPr>
          <p:nvPr/>
        </p:nvPicPr>
        <p:blipFill>
          <a:blip r:embed="rId3"/>
          <a:stretch>
            <a:fillRect/>
          </a:stretch>
        </p:blipFill>
        <p:spPr>
          <a:xfrm>
            <a:off x="192904" y="5346590"/>
            <a:ext cx="4130521" cy="1544748"/>
          </a:xfrm>
          <a:prstGeom prst="rect">
            <a:avLst/>
          </a:prstGeom>
        </p:spPr>
      </p:pic>
      <p:pic>
        <p:nvPicPr>
          <p:cNvPr id="5" name="Picture 4">
            <a:extLst>
              <a:ext uri="{FF2B5EF4-FFF2-40B4-BE49-F238E27FC236}">
                <a16:creationId xmlns:a16="http://schemas.microsoft.com/office/drawing/2014/main" id="{9954FEAB-EF58-46C8-A902-65045302D152}"/>
              </a:ext>
            </a:extLst>
          </p:cNvPr>
          <p:cNvPicPr>
            <a:picLocks noChangeAspect="1"/>
          </p:cNvPicPr>
          <p:nvPr/>
        </p:nvPicPr>
        <p:blipFill>
          <a:blip r:embed="rId4"/>
          <a:stretch>
            <a:fillRect/>
          </a:stretch>
        </p:blipFill>
        <p:spPr>
          <a:xfrm>
            <a:off x="4234648" y="5281132"/>
            <a:ext cx="4271407" cy="1576868"/>
          </a:xfrm>
          <a:prstGeom prst="rect">
            <a:avLst/>
          </a:prstGeom>
        </p:spPr>
      </p:pic>
      <p:pic>
        <p:nvPicPr>
          <p:cNvPr id="6" name="Picture 5">
            <a:extLst>
              <a:ext uri="{FF2B5EF4-FFF2-40B4-BE49-F238E27FC236}">
                <a16:creationId xmlns:a16="http://schemas.microsoft.com/office/drawing/2014/main" id="{682793D8-6F26-4724-8406-6633223A61B2}"/>
              </a:ext>
            </a:extLst>
          </p:cNvPr>
          <p:cNvPicPr>
            <a:picLocks noChangeAspect="1"/>
          </p:cNvPicPr>
          <p:nvPr/>
        </p:nvPicPr>
        <p:blipFill>
          <a:blip r:embed="rId5"/>
          <a:stretch>
            <a:fillRect/>
          </a:stretch>
        </p:blipFill>
        <p:spPr>
          <a:xfrm>
            <a:off x="8457374" y="5313252"/>
            <a:ext cx="3673783" cy="1478165"/>
          </a:xfrm>
          <a:prstGeom prst="rect">
            <a:avLst/>
          </a:prstGeom>
        </p:spPr>
      </p:pic>
      <p:pic>
        <p:nvPicPr>
          <p:cNvPr id="7" name="Picture 6"/>
          <p:cNvPicPr>
            <a:picLocks noChangeAspect="1"/>
          </p:cNvPicPr>
          <p:nvPr/>
        </p:nvPicPr>
        <p:blipFill>
          <a:blip r:embed="rId6"/>
          <a:stretch>
            <a:fillRect/>
          </a:stretch>
        </p:blipFill>
        <p:spPr>
          <a:xfrm>
            <a:off x="6138863" y="3918009"/>
            <a:ext cx="4090987" cy="1238511"/>
          </a:xfrm>
          <a:prstGeom prst="rect">
            <a:avLst/>
          </a:prstGeom>
        </p:spPr>
      </p:pic>
    </p:spTree>
    <p:extLst>
      <p:ext uri="{BB962C8B-B14F-4D97-AF65-F5344CB8AC3E}">
        <p14:creationId xmlns:p14="http://schemas.microsoft.com/office/powerpoint/2010/main" val="1333451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ICIJ Neo4J desktop download</a:t>
            </a:r>
            <a:endParaRPr lang="en-US" dirty="0"/>
          </a:p>
        </p:txBody>
      </p:sp>
      <p:sp>
        <p:nvSpPr>
          <p:cNvPr id="3" name="Content Placeholder 2"/>
          <p:cNvSpPr>
            <a:spLocks noGrp="1"/>
          </p:cNvSpPr>
          <p:nvPr>
            <p:ph idx="1"/>
          </p:nvPr>
        </p:nvSpPr>
        <p:spPr/>
        <p:txBody>
          <a:bodyPr/>
          <a:lstStyle/>
          <a:p>
            <a:r>
              <a:rPr lang="en-US" dirty="0">
                <a:hlinkClick r:id="rId2"/>
              </a:rPr>
              <a:t>https://neo4j.com/blog/icij-releases-neo4j-desktop-download-paradise-papers</a:t>
            </a:r>
            <a:r>
              <a:rPr lang="en-US" dirty="0" smtClean="0">
                <a:hlinkClick r:id="rId2"/>
              </a:rPr>
              <a:t>/</a:t>
            </a:r>
            <a:endParaRPr lang="en-US" dirty="0" smtClean="0"/>
          </a:p>
          <a:p>
            <a:endParaRPr lang="en-US" dirty="0"/>
          </a:p>
          <a:p>
            <a:r>
              <a:rPr lang="en-US" dirty="0" smtClean="0"/>
              <a:t>Or go to canvas to unzip the file and install the desktop version</a:t>
            </a:r>
            <a:endParaRPr lang="en-US" dirty="0"/>
          </a:p>
        </p:txBody>
      </p:sp>
      <p:pic>
        <p:nvPicPr>
          <p:cNvPr id="4" name="Picture 3"/>
          <p:cNvPicPr>
            <a:picLocks noChangeAspect="1"/>
          </p:cNvPicPr>
          <p:nvPr/>
        </p:nvPicPr>
        <p:blipFill>
          <a:blip r:embed="rId3"/>
          <a:stretch>
            <a:fillRect/>
          </a:stretch>
        </p:blipFill>
        <p:spPr>
          <a:xfrm>
            <a:off x="1095324" y="4132652"/>
            <a:ext cx="7777743" cy="695325"/>
          </a:xfrm>
          <a:prstGeom prst="rect">
            <a:avLst/>
          </a:prstGeom>
        </p:spPr>
      </p:pic>
    </p:spTree>
    <p:extLst>
      <p:ext uri="{BB962C8B-B14F-4D97-AF65-F5344CB8AC3E}">
        <p14:creationId xmlns:p14="http://schemas.microsoft.com/office/powerpoint/2010/main" val="987718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44F86-AE2D-4483-9A9C-DBE6B5C999B7}"/>
              </a:ext>
            </a:extLst>
          </p:cNvPr>
          <p:cNvSpPr>
            <a:spLocks noGrp="1"/>
          </p:cNvSpPr>
          <p:nvPr>
            <p:ph type="title"/>
          </p:nvPr>
        </p:nvSpPr>
        <p:spPr/>
        <p:txBody>
          <a:bodyPr/>
          <a:lstStyle/>
          <a:p>
            <a:r>
              <a:rPr lang="en-US" dirty="0"/>
              <a:t>Neo4j for ICIJ :</a:t>
            </a:r>
            <a:br>
              <a:rPr lang="en-US" dirty="0"/>
            </a:br>
            <a:r>
              <a:rPr lang="en-US" dirty="0"/>
              <a:t>Paradise Papers</a:t>
            </a:r>
          </a:p>
        </p:txBody>
      </p:sp>
      <p:sp>
        <p:nvSpPr>
          <p:cNvPr id="3" name="Content Placeholder 2">
            <a:extLst>
              <a:ext uri="{FF2B5EF4-FFF2-40B4-BE49-F238E27FC236}">
                <a16:creationId xmlns:a16="http://schemas.microsoft.com/office/drawing/2014/main" id="{40DD35ED-60E6-4079-840A-ED24100EFCF0}"/>
              </a:ext>
            </a:extLst>
          </p:cNvPr>
          <p:cNvSpPr>
            <a:spLocks noGrp="1"/>
          </p:cNvSpPr>
          <p:nvPr>
            <p:ph idx="1"/>
          </p:nvPr>
        </p:nvSpPr>
        <p:spPr>
          <a:xfrm>
            <a:off x="4769936" y="621437"/>
            <a:ext cx="6743512" cy="1127464"/>
          </a:xfrm>
        </p:spPr>
        <p:txBody>
          <a:bodyPr>
            <a:normAutofit fontScale="85000" lnSpcReduction="10000"/>
          </a:bodyPr>
          <a:lstStyle/>
          <a:p>
            <a:r>
              <a:rPr lang="en-US" dirty="0"/>
              <a:t>The Neo4j Desktop for ICIJ will look as follows. It consists of the Offshore Leaks Graph Database as well as a special explorer for the Paradise Papers.</a:t>
            </a:r>
          </a:p>
        </p:txBody>
      </p:sp>
      <p:pic>
        <p:nvPicPr>
          <p:cNvPr id="4" name="Picture 3">
            <a:extLst>
              <a:ext uri="{FF2B5EF4-FFF2-40B4-BE49-F238E27FC236}">
                <a16:creationId xmlns:a16="http://schemas.microsoft.com/office/drawing/2014/main" id="{D7A3C384-EBFB-4751-8CE5-D80C2FC046B2}"/>
              </a:ext>
            </a:extLst>
          </p:cNvPr>
          <p:cNvPicPr>
            <a:picLocks noChangeAspect="1"/>
          </p:cNvPicPr>
          <p:nvPr/>
        </p:nvPicPr>
        <p:blipFill>
          <a:blip r:embed="rId2"/>
          <a:stretch>
            <a:fillRect/>
          </a:stretch>
        </p:blipFill>
        <p:spPr>
          <a:xfrm>
            <a:off x="1526982" y="2053051"/>
            <a:ext cx="6819095" cy="4420854"/>
          </a:xfrm>
          <a:prstGeom prst="rect">
            <a:avLst/>
          </a:prstGeom>
        </p:spPr>
      </p:pic>
    </p:spTree>
    <p:extLst>
      <p:ext uri="{BB962C8B-B14F-4D97-AF65-F5344CB8AC3E}">
        <p14:creationId xmlns:p14="http://schemas.microsoft.com/office/powerpoint/2010/main" val="2200747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56242-4E9D-4E22-9EDE-E830157D6B18}"/>
              </a:ext>
            </a:extLst>
          </p:cNvPr>
          <p:cNvSpPr>
            <a:spLocks noGrp="1"/>
          </p:cNvSpPr>
          <p:nvPr>
            <p:ph type="title"/>
          </p:nvPr>
        </p:nvSpPr>
        <p:spPr/>
        <p:txBody>
          <a:bodyPr/>
          <a:lstStyle/>
          <a:p>
            <a:r>
              <a:rPr lang="en-US" dirty="0"/>
              <a:t>Paradise Papers</a:t>
            </a:r>
          </a:p>
        </p:txBody>
      </p:sp>
      <p:sp>
        <p:nvSpPr>
          <p:cNvPr id="5" name="Content Placeholder 2">
            <a:extLst>
              <a:ext uri="{FF2B5EF4-FFF2-40B4-BE49-F238E27FC236}">
                <a16:creationId xmlns:a16="http://schemas.microsoft.com/office/drawing/2014/main" id="{C71D0BB5-8455-41C0-A2DB-8EC5E19FA314}"/>
              </a:ext>
            </a:extLst>
          </p:cNvPr>
          <p:cNvSpPr>
            <a:spLocks noGrp="1"/>
          </p:cNvSpPr>
          <p:nvPr>
            <p:ph idx="1"/>
          </p:nvPr>
        </p:nvSpPr>
        <p:spPr>
          <a:xfrm>
            <a:off x="4822971" y="525013"/>
            <a:ext cx="6743512" cy="2059620"/>
          </a:xfrm>
        </p:spPr>
        <p:txBody>
          <a:bodyPr>
            <a:normAutofit fontScale="55000" lnSpcReduction="20000"/>
          </a:bodyPr>
          <a:lstStyle/>
          <a:p>
            <a:r>
              <a:rPr lang="en-US" dirty="0"/>
              <a:t>We will now use the Paradise Papers Explorer and the Offshore Leaks Database to explore some of the connections in the Paradise Paper Graph database.</a:t>
            </a:r>
          </a:p>
          <a:p>
            <a:r>
              <a:rPr lang="en-US" dirty="0"/>
              <a:t>We will also look at connections of specific political figures present in the Paradise and Panama Papers (mentioned by Neo4j contributor Michael Hunger in his blogs on the Panama and Paradise papers)</a:t>
            </a:r>
          </a:p>
          <a:p>
            <a:r>
              <a:rPr lang="en-US" dirty="0"/>
              <a:t>Given below are the label conventions for the Paradise and Panama Papers.</a:t>
            </a:r>
          </a:p>
        </p:txBody>
      </p:sp>
      <p:pic>
        <p:nvPicPr>
          <p:cNvPr id="4" name="Picture 3">
            <a:extLst>
              <a:ext uri="{FF2B5EF4-FFF2-40B4-BE49-F238E27FC236}">
                <a16:creationId xmlns:a16="http://schemas.microsoft.com/office/drawing/2014/main" id="{7A8556C1-9CD8-4E99-A36B-870CE02B6354}"/>
              </a:ext>
            </a:extLst>
          </p:cNvPr>
          <p:cNvPicPr>
            <a:picLocks noChangeAspect="1"/>
          </p:cNvPicPr>
          <p:nvPr/>
        </p:nvPicPr>
        <p:blipFill>
          <a:blip r:embed="rId2"/>
          <a:stretch>
            <a:fillRect/>
          </a:stretch>
        </p:blipFill>
        <p:spPr>
          <a:xfrm>
            <a:off x="602332" y="2066528"/>
            <a:ext cx="7854657" cy="3821716"/>
          </a:xfrm>
          <a:prstGeom prst="rect">
            <a:avLst/>
          </a:prstGeom>
        </p:spPr>
      </p:pic>
      <p:sp>
        <p:nvSpPr>
          <p:cNvPr id="6" name="TextBox 5">
            <a:extLst>
              <a:ext uri="{FF2B5EF4-FFF2-40B4-BE49-F238E27FC236}">
                <a16:creationId xmlns:a16="http://schemas.microsoft.com/office/drawing/2014/main" id="{310564E9-4D7A-4841-B1C0-F6F449582667}"/>
              </a:ext>
            </a:extLst>
          </p:cNvPr>
          <p:cNvSpPr txBox="1"/>
          <p:nvPr/>
        </p:nvSpPr>
        <p:spPr>
          <a:xfrm>
            <a:off x="195309" y="6405239"/>
            <a:ext cx="5409494" cy="307777"/>
          </a:xfrm>
          <a:prstGeom prst="rect">
            <a:avLst/>
          </a:prstGeom>
          <a:noFill/>
        </p:spPr>
        <p:txBody>
          <a:bodyPr wrap="none" rtlCol="0">
            <a:spAutoFit/>
          </a:bodyPr>
          <a:lstStyle/>
          <a:p>
            <a:r>
              <a:rPr lang="en-US" sz="1400" dirty="0"/>
              <a:t>Credits: </a:t>
            </a:r>
            <a:r>
              <a:rPr lang="en-US" sz="1400" dirty="0" smtClean="0"/>
              <a:t>https://neo4j.com/blog/depth-graph-analysis-paradise-papers/</a:t>
            </a:r>
            <a:endParaRPr lang="en-US" sz="1400" dirty="0"/>
          </a:p>
        </p:txBody>
      </p:sp>
    </p:spTree>
    <p:extLst>
      <p:ext uri="{BB962C8B-B14F-4D97-AF65-F5344CB8AC3E}">
        <p14:creationId xmlns:p14="http://schemas.microsoft.com/office/powerpoint/2010/main" val="3744888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3BF2-F9CE-4757-BA2D-227DB3BF5EE8}"/>
              </a:ext>
            </a:extLst>
          </p:cNvPr>
          <p:cNvSpPr>
            <a:spLocks noGrp="1"/>
          </p:cNvSpPr>
          <p:nvPr>
            <p:ph type="title"/>
          </p:nvPr>
        </p:nvSpPr>
        <p:spPr/>
        <p:txBody>
          <a:bodyPr/>
          <a:lstStyle/>
          <a:p>
            <a:r>
              <a:rPr lang="en-US" dirty="0"/>
              <a:t>Neo4j Sandbox</a:t>
            </a:r>
          </a:p>
        </p:txBody>
      </p:sp>
      <p:sp>
        <p:nvSpPr>
          <p:cNvPr id="3" name="Content Placeholder 2">
            <a:extLst>
              <a:ext uri="{FF2B5EF4-FFF2-40B4-BE49-F238E27FC236}">
                <a16:creationId xmlns:a16="http://schemas.microsoft.com/office/drawing/2014/main" id="{E9270AC2-B3A3-450B-A4A6-85991B8EDEEC}"/>
              </a:ext>
            </a:extLst>
          </p:cNvPr>
          <p:cNvSpPr>
            <a:spLocks noGrp="1"/>
          </p:cNvSpPr>
          <p:nvPr>
            <p:ph idx="1"/>
          </p:nvPr>
        </p:nvSpPr>
        <p:spPr/>
        <p:txBody>
          <a:bodyPr/>
          <a:lstStyle/>
          <a:p>
            <a:r>
              <a:rPr lang="en-US" dirty="0"/>
              <a:t>Neo4j Sandbox provides the users with an interactive browser with pre-loaded data, and interactive guides with sample queries.</a:t>
            </a:r>
          </a:p>
          <a:p>
            <a:r>
              <a:rPr lang="en-US" dirty="0"/>
              <a:t>Link to Neo4j sandbox: </a:t>
            </a:r>
            <a:r>
              <a:rPr lang="en-US" dirty="0">
                <a:hlinkClick r:id="rId2"/>
              </a:rPr>
              <a:t>https://neo4j.com/sandbox-v2/</a:t>
            </a:r>
            <a:endParaRPr lang="en-US" dirty="0"/>
          </a:p>
          <a:p>
            <a:r>
              <a:rPr lang="en-US" dirty="0"/>
              <a:t>It provides a user-friendly platform to practice and learn more about Neo4j.</a:t>
            </a:r>
          </a:p>
          <a:p>
            <a:r>
              <a:rPr lang="en-US" dirty="0"/>
              <a:t>We will now cover some basic Cypher clauses and commands via the Neo4j movie recommendation sandbox.</a:t>
            </a:r>
          </a:p>
          <a:p>
            <a:r>
              <a:rPr lang="en-US" dirty="0"/>
              <a:t>The movie recommendation sandbox contains data from the Open Movie Database and </a:t>
            </a:r>
            <a:r>
              <a:rPr lang="en-US" dirty="0" err="1"/>
              <a:t>MovieLens</a:t>
            </a:r>
            <a:r>
              <a:rPr lang="en-US" dirty="0"/>
              <a:t>.</a:t>
            </a:r>
          </a:p>
        </p:txBody>
      </p:sp>
    </p:spTree>
    <p:extLst>
      <p:ext uri="{BB962C8B-B14F-4D97-AF65-F5344CB8AC3E}">
        <p14:creationId xmlns:p14="http://schemas.microsoft.com/office/powerpoint/2010/main" val="2144336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56242-4E9D-4E22-9EDE-E830157D6B18}"/>
              </a:ext>
            </a:extLst>
          </p:cNvPr>
          <p:cNvSpPr>
            <a:spLocks noGrp="1"/>
          </p:cNvSpPr>
          <p:nvPr>
            <p:ph type="title"/>
          </p:nvPr>
        </p:nvSpPr>
        <p:spPr/>
        <p:txBody>
          <a:bodyPr/>
          <a:lstStyle/>
          <a:p>
            <a:r>
              <a:rPr lang="en-US" dirty="0"/>
              <a:t>Paradise Papers</a:t>
            </a:r>
          </a:p>
        </p:txBody>
      </p:sp>
      <p:sp>
        <p:nvSpPr>
          <p:cNvPr id="5" name="Content Placeholder 2">
            <a:extLst>
              <a:ext uri="{FF2B5EF4-FFF2-40B4-BE49-F238E27FC236}">
                <a16:creationId xmlns:a16="http://schemas.microsoft.com/office/drawing/2014/main" id="{C71D0BB5-8455-41C0-A2DB-8EC5E19FA314}"/>
              </a:ext>
            </a:extLst>
          </p:cNvPr>
          <p:cNvSpPr>
            <a:spLocks noGrp="1"/>
          </p:cNvSpPr>
          <p:nvPr>
            <p:ph idx="1"/>
          </p:nvPr>
        </p:nvSpPr>
        <p:spPr>
          <a:xfrm>
            <a:off x="4761059" y="452761"/>
            <a:ext cx="6743512" cy="2059620"/>
          </a:xfrm>
        </p:spPr>
        <p:txBody>
          <a:bodyPr>
            <a:normAutofit/>
          </a:bodyPr>
          <a:lstStyle/>
          <a:p>
            <a:r>
              <a:rPr lang="en-US" dirty="0"/>
              <a:t>Given below is the basic ICIJ data model used in the Offshore Leaks Graph database.</a:t>
            </a:r>
          </a:p>
        </p:txBody>
      </p:sp>
      <p:pic>
        <p:nvPicPr>
          <p:cNvPr id="3" name="Picture 2">
            <a:extLst>
              <a:ext uri="{FF2B5EF4-FFF2-40B4-BE49-F238E27FC236}">
                <a16:creationId xmlns:a16="http://schemas.microsoft.com/office/drawing/2014/main" id="{1CF46B6A-F776-4D26-91EC-61B2A0F4CABE}"/>
              </a:ext>
            </a:extLst>
          </p:cNvPr>
          <p:cNvPicPr>
            <a:picLocks noChangeAspect="1"/>
          </p:cNvPicPr>
          <p:nvPr/>
        </p:nvPicPr>
        <p:blipFill>
          <a:blip r:embed="rId2"/>
          <a:stretch>
            <a:fillRect/>
          </a:stretch>
        </p:blipFill>
        <p:spPr>
          <a:xfrm>
            <a:off x="470456" y="1865776"/>
            <a:ext cx="5891598" cy="3684234"/>
          </a:xfrm>
          <a:prstGeom prst="rect">
            <a:avLst/>
          </a:prstGeom>
        </p:spPr>
      </p:pic>
      <p:pic>
        <p:nvPicPr>
          <p:cNvPr id="4" name="Picture 3"/>
          <p:cNvPicPr>
            <a:picLocks noChangeAspect="1"/>
          </p:cNvPicPr>
          <p:nvPr/>
        </p:nvPicPr>
        <p:blipFill>
          <a:blip r:embed="rId3"/>
          <a:stretch>
            <a:fillRect/>
          </a:stretch>
        </p:blipFill>
        <p:spPr>
          <a:xfrm>
            <a:off x="6315076" y="1690688"/>
            <a:ext cx="5534024" cy="4243388"/>
          </a:xfrm>
          <a:prstGeom prst="rect">
            <a:avLst/>
          </a:prstGeom>
        </p:spPr>
      </p:pic>
    </p:spTree>
    <p:extLst>
      <p:ext uri="{BB962C8B-B14F-4D97-AF65-F5344CB8AC3E}">
        <p14:creationId xmlns:p14="http://schemas.microsoft.com/office/powerpoint/2010/main" val="1416185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56242-4E9D-4E22-9EDE-E830157D6B18}"/>
              </a:ext>
            </a:extLst>
          </p:cNvPr>
          <p:cNvSpPr>
            <a:spLocks noGrp="1"/>
          </p:cNvSpPr>
          <p:nvPr>
            <p:ph type="title"/>
          </p:nvPr>
        </p:nvSpPr>
        <p:spPr/>
        <p:txBody>
          <a:bodyPr/>
          <a:lstStyle/>
          <a:p>
            <a:r>
              <a:rPr lang="en-US" dirty="0"/>
              <a:t>Paradise Papers</a:t>
            </a:r>
          </a:p>
        </p:txBody>
      </p:sp>
      <p:sp>
        <p:nvSpPr>
          <p:cNvPr id="5" name="Content Placeholder 2">
            <a:extLst>
              <a:ext uri="{FF2B5EF4-FFF2-40B4-BE49-F238E27FC236}">
                <a16:creationId xmlns:a16="http://schemas.microsoft.com/office/drawing/2014/main" id="{C71D0BB5-8455-41C0-A2DB-8EC5E19FA314}"/>
              </a:ext>
            </a:extLst>
          </p:cNvPr>
          <p:cNvSpPr>
            <a:spLocks noGrp="1"/>
          </p:cNvSpPr>
          <p:nvPr>
            <p:ph idx="1"/>
          </p:nvPr>
        </p:nvSpPr>
        <p:spPr>
          <a:xfrm>
            <a:off x="4761059" y="452761"/>
            <a:ext cx="6743512" cy="2059620"/>
          </a:xfrm>
        </p:spPr>
        <p:txBody>
          <a:bodyPr>
            <a:normAutofit/>
          </a:bodyPr>
          <a:lstStyle/>
          <a:p>
            <a:r>
              <a:rPr lang="en-US" dirty="0"/>
              <a:t>And the complete ICIJ data model!</a:t>
            </a:r>
          </a:p>
        </p:txBody>
      </p:sp>
      <p:pic>
        <p:nvPicPr>
          <p:cNvPr id="4" name="Picture 3">
            <a:extLst>
              <a:ext uri="{FF2B5EF4-FFF2-40B4-BE49-F238E27FC236}">
                <a16:creationId xmlns:a16="http://schemas.microsoft.com/office/drawing/2014/main" id="{38021628-DAF3-4673-AFEC-8B9E98D92421}"/>
              </a:ext>
            </a:extLst>
          </p:cNvPr>
          <p:cNvPicPr>
            <a:picLocks noChangeAspect="1"/>
          </p:cNvPicPr>
          <p:nvPr/>
        </p:nvPicPr>
        <p:blipFill>
          <a:blip r:embed="rId2"/>
          <a:stretch>
            <a:fillRect/>
          </a:stretch>
        </p:blipFill>
        <p:spPr>
          <a:xfrm>
            <a:off x="1822256" y="2357067"/>
            <a:ext cx="6722448" cy="3799644"/>
          </a:xfrm>
          <a:prstGeom prst="rect">
            <a:avLst/>
          </a:prstGeom>
        </p:spPr>
      </p:pic>
    </p:spTree>
    <p:extLst>
      <p:ext uri="{BB962C8B-B14F-4D97-AF65-F5344CB8AC3E}">
        <p14:creationId xmlns:p14="http://schemas.microsoft.com/office/powerpoint/2010/main" val="1458757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D45E-7497-4136-952D-812C80D269D8}"/>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8F8BA286-A453-484B-8D2F-11C6297BD16C}"/>
              </a:ext>
            </a:extLst>
          </p:cNvPr>
          <p:cNvSpPr>
            <a:spLocks noGrp="1"/>
          </p:cNvSpPr>
          <p:nvPr>
            <p:ph idx="1"/>
          </p:nvPr>
        </p:nvSpPr>
        <p:spPr>
          <a:xfrm>
            <a:off x="5091814" y="443883"/>
            <a:ext cx="6404769" cy="1031486"/>
          </a:xfrm>
        </p:spPr>
        <p:txBody>
          <a:bodyPr>
            <a:normAutofit fontScale="77500" lnSpcReduction="20000"/>
          </a:bodyPr>
          <a:lstStyle/>
          <a:p>
            <a:r>
              <a:rPr lang="en-US" dirty="0"/>
              <a:t>Given below is a snapshot of the Neo4j Paradise Paper Explorer. Here you can directly search for specific Officers, Intermediaries, Addresses and also run specific Cypher queries.</a:t>
            </a:r>
          </a:p>
        </p:txBody>
      </p:sp>
      <p:pic>
        <p:nvPicPr>
          <p:cNvPr id="4" name="Picture 3">
            <a:extLst>
              <a:ext uri="{FF2B5EF4-FFF2-40B4-BE49-F238E27FC236}">
                <a16:creationId xmlns:a16="http://schemas.microsoft.com/office/drawing/2014/main" id="{529169D8-02C1-403A-9542-74853137555A}"/>
              </a:ext>
            </a:extLst>
          </p:cNvPr>
          <p:cNvPicPr>
            <a:picLocks noChangeAspect="1"/>
          </p:cNvPicPr>
          <p:nvPr/>
        </p:nvPicPr>
        <p:blipFill>
          <a:blip r:embed="rId2"/>
          <a:stretch>
            <a:fillRect/>
          </a:stretch>
        </p:blipFill>
        <p:spPr>
          <a:xfrm>
            <a:off x="557525" y="1690688"/>
            <a:ext cx="7508255" cy="4576439"/>
          </a:xfrm>
          <a:prstGeom prst="rect">
            <a:avLst/>
          </a:prstGeom>
        </p:spPr>
      </p:pic>
    </p:spTree>
    <p:extLst>
      <p:ext uri="{BB962C8B-B14F-4D97-AF65-F5344CB8AC3E}">
        <p14:creationId xmlns:p14="http://schemas.microsoft.com/office/powerpoint/2010/main" val="1504345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BCF8F-A684-46A7-960F-7111F49A1609}"/>
              </a:ext>
            </a:extLst>
          </p:cNvPr>
          <p:cNvSpPr>
            <a:spLocks noGrp="1"/>
          </p:cNvSpPr>
          <p:nvPr>
            <p:ph type="title"/>
          </p:nvPr>
        </p:nvSpPr>
        <p:spPr/>
        <p:txBody>
          <a:bodyPr/>
          <a:lstStyle/>
          <a:p>
            <a:r>
              <a:rPr lang="en-US" dirty="0"/>
              <a:t>Paradise Papers</a:t>
            </a:r>
          </a:p>
        </p:txBody>
      </p:sp>
      <p:sp>
        <p:nvSpPr>
          <p:cNvPr id="5" name="Content Placeholder 2">
            <a:extLst>
              <a:ext uri="{FF2B5EF4-FFF2-40B4-BE49-F238E27FC236}">
                <a16:creationId xmlns:a16="http://schemas.microsoft.com/office/drawing/2014/main" id="{E9E917B9-9577-4946-A641-87712361738E}"/>
              </a:ext>
            </a:extLst>
          </p:cNvPr>
          <p:cNvSpPr>
            <a:spLocks noGrp="1"/>
          </p:cNvSpPr>
          <p:nvPr>
            <p:ph idx="1"/>
          </p:nvPr>
        </p:nvSpPr>
        <p:spPr>
          <a:xfrm>
            <a:off x="5091814" y="443883"/>
            <a:ext cx="6404769" cy="1031486"/>
          </a:xfrm>
        </p:spPr>
        <p:txBody>
          <a:bodyPr>
            <a:normAutofit fontScale="77500" lnSpcReduction="20000"/>
          </a:bodyPr>
          <a:lstStyle/>
          <a:p>
            <a:r>
              <a:rPr lang="en-US" dirty="0"/>
              <a:t>Given below is a snapshot of the Neo4j Paradise Paper Explorer. Here you can directly search for specific Officers, Intermediaries, Addresses and also run specific Cypher queries.</a:t>
            </a:r>
          </a:p>
        </p:txBody>
      </p:sp>
      <p:pic>
        <p:nvPicPr>
          <p:cNvPr id="4" name="Picture 3">
            <a:extLst>
              <a:ext uri="{FF2B5EF4-FFF2-40B4-BE49-F238E27FC236}">
                <a16:creationId xmlns:a16="http://schemas.microsoft.com/office/drawing/2014/main" id="{8C0689A4-1CA6-4E1D-BB90-87699AE5C29B}"/>
              </a:ext>
            </a:extLst>
          </p:cNvPr>
          <p:cNvPicPr>
            <a:picLocks noChangeAspect="1"/>
          </p:cNvPicPr>
          <p:nvPr/>
        </p:nvPicPr>
        <p:blipFill>
          <a:blip r:embed="rId2"/>
          <a:stretch>
            <a:fillRect/>
          </a:stretch>
        </p:blipFill>
        <p:spPr>
          <a:xfrm>
            <a:off x="1114044" y="1865328"/>
            <a:ext cx="7434643" cy="4381129"/>
          </a:xfrm>
          <a:prstGeom prst="rect">
            <a:avLst/>
          </a:prstGeom>
        </p:spPr>
      </p:pic>
    </p:spTree>
    <p:extLst>
      <p:ext uri="{BB962C8B-B14F-4D97-AF65-F5344CB8AC3E}">
        <p14:creationId xmlns:p14="http://schemas.microsoft.com/office/powerpoint/2010/main" val="356145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C314-9AB1-41D4-BD77-EB138B4EB509}"/>
              </a:ext>
            </a:extLst>
          </p:cNvPr>
          <p:cNvSpPr>
            <a:spLocks noGrp="1"/>
          </p:cNvSpPr>
          <p:nvPr>
            <p:ph type="title"/>
          </p:nvPr>
        </p:nvSpPr>
        <p:spPr/>
        <p:txBody>
          <a:bodyPr/>
          <a:lstStyle/>
          <a:p>
            <a:r>
              <a:rPr lang="en-US" dirty="0"/>
              <a:t>Paradise Papers</a:t>
            </a:r>
          </a:p>
        </p:txBody>
      </p:sp>
      <p:pic>
        <p:nvPicPr>
          <p:cNvPr id="4" name="Picture 3">
            <a:extLst>
              <a:ext uri="{FF2B5EF4-FFF2-40B4-BE49-F238E27FC236}">
                <a16:creationId xmlns:a16="http://schemas.microsoft.com/office/drawing/2014/main" id="{3609C422-0C9E-45C9-9351-17DC19C7B793}"/>
              </a:ext>
            </a:extLst>
          </p:cNvPr>
          <p:cNvPicPr>
            <a:picLocks noChangeAspect="1"/>
          </p:cNvPicPr>
          <p:nvPr/>
        </p:nvPicPr>
        <p:blipFill>
          <a:blip r:embed="rId2"/>
          <a:stretch>
            <a:fillRect/>
          </a:stretch>
        </p:blipFill>
        <p:spPr>
          <a:xfrm>
            <a:off x="1812934" y="1690688"/>
            <a:ext cx="7212004" cy="4492102"/>
          </a:xfrm>
          <a:prstGeom prst="rect">
            <a:avLst/>
          </a:prstGeom>
        </p:spPr>
      </p:pic>
      <p:sp>
        <p:nvSpPr>
          <p:cNvPr id="5" name="Content Placeholder 2">
            <a:extLst>
              <a:ext uri="{FF2B5EF4-FFF2-40B4-BE49-F238E27FC236}">
                <a16:creationId xmlns:a16="http://schemas.microsoft.com/office/drawing/2014/main" id="{21CDF4C5-FBA7-4740-88D8-F5D260837789}"/>
              </a:ext>
            </a:extLst>
          </p:cNvPr>
          <p:cNvSpPr txBox="1">
            <a:spLocks/>
          </p:cNvSpPr>
          <p:nvPr/>
        </p:nvSpPr>
        <p:spPr>
          <a:xfrm>
            <a:off x="5091814" y="443883"/>
            <a:ext cx="6404769" cy="103148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Given below is a snapshot of the Neo4j Paradise Paper Explorer. Here you can directly search for specific Officers, Intermediaries, Addresses and also run specific Cypher queries.</a:t>
            </a:r>
          </a:p>
        </p:txBody>
      </p:sp>
    </p:spTree>
    <p:extLst>
      <p:ext uri="{BB962C8B-B14F-4D97-AF65-F5344CB8AC3E}">
        <p14:creationId xmlns:p14="http://schemas.microsoft.com/office/powerpoint/2010/main" val="2246498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8D00-48D1-4A45-A98D-B6E1C1E7D09D}"/>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5153BAFF-8C65-45D8-AB23-A557A54333CB}"/>
              </a:ext>
            </a:extLst>
          </p:cNvPr>
          <p:cNvSpPr>
            <a:spLocks noGrp="1"/>
          </p:cNvSpPr>
          <p:nvPr>
            <p:ph idx="1"/>
          </p:nvPr>
        </p:nvSpPr>
        <p:spPr>
          <a:xfrm>
            <a:off x="5118447" y="803186"/>
            <a:ext cx="6281873" cy="1295945"/>
          </a:xfrm>
        </p:spPr>
        <p:txBody>
          <a:bodyPr>
            <a:normAutofit fontScale="85000" lnSpcReduction="20000"/>
          </a:bodyPr>
          <a:lstStyle/>
          <a:p>
            <a:r>
              <a:rPr lang="en-US" dirty="0"/>
              <a:t>You can use the Offshore Leaks Graph database by clicking on “Manage”.</a:t>
            </a:r>
          </a:p>
          <a:p>
            <a:r>
              <a:rPr lang="en-US" dirty="0"/>
              <a:t>Now click “Open Browser” to open the Neo4j browser and execute queries.</a:t>
            </a:r>
          </a:p>
        </p:txBody>
      </p:sp>
      <p:pic>
        <p:nvPicPr>
          <p:cNvPr id="4" name="Picture 3">
            <a:extLst>
              <a:ext uri="{FF2B5EF4-FFF2-40B4-BE49-F238E27FC236}">
                <a16:creationId xmlns:a16="http://schemas.microsoft.com/office/drawing/2014/main" id="{A05793BC-FC5C-4B5F-B2EB-7E6A9E9F4228}"/>
              </a:ext>
            </a:extLst>
          </p:cNvPr>
          <p:cNvPicPr>
            <a:picLocks noChangeAspect="1"/>
          </p:cNvPicPr>
          <p:nvPr/>
        </p:nvPicPr>
        <p:blipFill>
          <a:blip r:embed="rId2"/>
          <a:stretch>
            <a:fillRect/>
          </a:stretch>
        </p:blipFill>
        <p:spPr>
          <a:xfrm>
            <a:off x="1122172" y="2245831"/>
            <a:ext cx="5255479" cy="1797728"/>
          </a:xfrm>
          <a:prstGeom prst="rect">
            <a:avLst/>
          </a:prstGeom>
        </p:spPr>
      </p:pic>
      <p:pic>
        <p:nvPicPr>
          <p:cNvPr id="5" name="Picture 4">
            <a:extLst>
              <a:ext uri="{FF2B5EF4-FFF2-40B4-BE49-F238E27FC236}">
                <a16:creationId xmlns:a16="http://schemas.microsoft.com/office/drawing/2014/main" id="{D00B9C64-257E-4E93-B923-B9AA287FECC5}"/>
              </a:ext>
            </a:extLst>
          </p:cNvPr>
          <p:cNvPicPr>
            <a:picLocks noChangeAspect="1"/>
          </p:cNvPicPr>
          <p:nvPr/>
        </p:nvPicPr>
        <p:blipFill>
          <a:blip r:embed="rId3"/>
          <a:stretch>
            <a:fillRect/>
          </a:stretch>
        </p:blipFill>
        <p:spPr>
          <a:xfrm>
            <a:off x="1122172" y="4598702"/>
            <a:ext cx="6368963" cy="1831707"/>
          </a:xfrm>
          <a:prstGeom prst="rect">
            <a:avLst/>
          </a:prstGeom>
        </p:spPr>
      </p:pic>
      <p:sp>
        <p:nvSpPr>
          <p:cNvPr id="6" name="Arrow: Down 5">
            <a:extLst>
              <a:ext uri="{FF2B5EF4-FFF2-40B4-BE49-F238E27FC236}">
                <a16:creationId xmlns:a16="http://schemas.microsoft.com/office/drawing/2014/main" id="{317DD6EF-C835-4949-800A-101286661674}"/>
              </a:ext>
            </a:extLst>
          </p:cNvPr>
          <p:cNvSpPr/>
          <p:nvPr/>
        </p:nvSpPr>
        <p:spPr>
          <a:xfrm>
            <a:off x="8096435" y="4190260"/>
            <a:ext cx="346229" cy="4527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2816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Apoc</a:t>
            </a:r>
            <a:r>
              <a:rPr lang="en-US" dirty="0" smtClean="0"/>
              <a:t>: neo4j procedure libraries</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smtClean="0"/>
          </a:p>
          <a:p>
            <a:pPr lvl="1"/>
            <a:r>
              <a:rPr lang="en-US" dirty="0" smtClean="0"/>
              <a:t>Graph algorithms</a:t>
            </a:r>
          </a:p>
          <a:p>
            <a:pPr lvl="1"/>
            <a:r>
              <a:rPr lang="en-US" dirty="0" smtClean="0"/>
              <a:t>Metadata</a:t>
            </a:r>
          </a:p>
          <a:p>
            <a:pPr lvl="1"/>
            <a:r>
              <a:rPr lang="en-US" dirty="0" smtClean="0"/>
              <a:t>Manual indexes and relationship indexes</a:t>
            </a:r>
          </a:p>
          <a:p>
            <a:pPr lvl="1"/>
            <a:r>
              <a:rPr lang="en-US" dirty="0" smtClean="0"/>
              <a:t>Full text search</a:t>
            </a:r>
          </a:p>
          <a:p>
            <a:pPr lvl="1"/>
            <a:r>
              <a:rPr lang="en-US" dirty="0" smtClean="0"/>
              <a:t>Integration with other databases like MongoDB, </a:t>
            </a:r>
            <a:r>
              <a:rPr lang="en-US" dirty="0" err="1" smtClean="0"/>
              <a:t>ElasticSearch</a:t>
            </a:r>
            <a:r>
              <a:rPr lang="en-US" dirty="0" smtClean="0"/>
              <a:t>, Cassandra and relational databases</a:t>
            </a:r>
          </a:p>
          <a:p>
            <a:pPr lvl="1"/>
            <a:r>
              <a:rPr lang="en-US" dirty="0" smtClean="0"/>
              <a:t>Loading of XML and JSON from APIs and files</a:t>
            </a:r>
          </a:p>
          <a:p>
            <a:pPr lvl="1"/>
            <a:r>
              <a:rPr lang="en-US" dirty="0" smtClean="0"/>
              <a:t>Collection and map utilities</a:t>
            </a:r>
          </a:p>
          <a:p>
            <a:pPr lvl="1"/>
            <a:r>
              <a:rPr lang="en-US" dirty="0" smtClean="0"/>
              <a:t>Date and time functions</a:t>
            </a:r>
          </a:p>
          <a:p>
            <a:pPr lvl="1"/>
            <a:r>
              <a:rPr lang="en-US" dirty="0" smtClean="0"/>
              <a:t>String and text functions</a:t>
            </a:r>
          </a:p>
          <a:p>
            <a:pPr lvl="1"/>
            <a:r>
              <a:rPr lang="en-US" dirty="0" smtClean="0"/>
              <a:t>Import and export</a:t>
            </a:r>
          </a:p>
          <a:p>
            <a:pPr lvl="1"/>
            <a:r>
              <a:rPr lang="en-US" dirty="0" smtClean="0"/>
              <a:t>Concurrent and batched Cypher execution</a:t>
            </a:r>
          </a:p>
          <a:p>
            <a:pPr lvl="1"/>
            <a:r>
              <a:rPr lang="en-US" dirty="0" smtClean="0"/>
              <a:t>Spatial functions</a:t>
            </a:r>
          </a:p>
          <a:p>
            <a:pPr lvl="1"/>
            <a:r>
              <a:rPr lang="en-US" dirty="0" smtClean="0"/>
              <a:t>Path expansion</a:t>
            </a:r>
            <a:endParaRPr lang="en-US" dirty="0"/>
          </a:p>
        </p:txBody>
      </p:sp>
      <p:sp>
        <p:nvSpPr>
          <p:cNvPr id="4" name="TextBox 3"/>
          <p:cNvSpPr txBox="1"/>
          <p:nvPr/>
        </p:nvSpPr>
        <p:spPr>
          <a:xfrm>
            <a:off x="1695450" y="6176963"/>
            <a:ext cx="7019925" cy="369332"/>
          </a:xfrm>
          <a:prstGeom prst="rect">
            <a:avLst/>
          </a:prstGeom>
          <a:noFill/>
        </p:spPr>
        <p:txBody>
          <a:bodyPr wrap="square" rtlCol="0">
            <a:spAutoFit/>
          </a:bodyPr>
          <a:lstStyle/>
          <a:p>
            <a:r>
              <a:rPr lang="en-US" dirty="0" smtClean="0"/>
              <a:t>https://neo4j.com/blog/intro-user-defined-procedures-apoc/</a:t>
            </a:r>
            <a:endParaRPr lang="en-US" dirty="0"/>
          </a:p>
        </p:txBody>
      </p:sp>
    </p:spTree>
    <p:extLst>
      <p:ext uri="{BB962C8B-B14F-4D97-AF65-F5344CB8AC3E}">
        <p14:creationId xmlns:p14="http://schemas.microsoft.com/office/powerpoint/2010/main" val="2482954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1748-D23D-42C8-8479-698E67518CEF}"/>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807E808A-437C-465D-9010-250831868A4D}"/>
              </a:ext>
            </a:extLst>
          </p:cNvPr>
          <p:cNvSpPr>
            <a:spLocks noGrp="1"/>
          </p:cNvSpPr>
          <p:nvPr>
            <p:ph idx="1"/>
          </p:nvPr>
        </p:nvSpPr>
        <p:spPr>
          <a:xfrm>
            <a:off x="4766079" y="803186"/>
            <a:ext cx="7306056" cy="1682562"/>
          </a:xfrm>
        </p:spPr>
        <p:txBody>
          <a:bodyPr>
            <a:normAutofit fontScale="92500" lnSpcReduction="20000"/>
          </a:bodyPr>
          <a:lstStyle/>
          <a:p>
            <a:r>
              <a:rPr lang="en-US" dirty="0"/>
              <a:t>We can use the following </a:t>
            </a:r>
            <a:r>
              <a:rPr lang="en-US" dirty="0" err="1"/>
              <a:t>apoc</a:t>
            </a:r>
            <a:r>
              <a:rPr lang="en-US" dirty="0"/>
              <a:t> (awesome procedures on cypher) command in order to view all the metadata for the database.</a:t>
            </a:r>
          </a:p>
          <a:p>
            <a:r>
              <a:rPr lang="en-US" dirty="0"/>
              <a:t>We can see the labels, properties, types, etc. in the database using this command.</a:t>
            </a:r>
          </a:p>
        </p:txBody>
      </p:sp>
      <p:pic>
        <p:nvPicPr>
          <p:cNvPr id="4" name="Picture 3">
            <a:extLst>
              <a:ext uri="{FF2B5EF4-FFF2-40B4-BE49-F238E27FC236}">
                <a16:creationId xmlns:a16="http://schemas.microsoft.com/office/drawing/2014/main" id="{173B404A-222F-4CB2-B917-EC354C2C1853}"/>
              </a:ext>
            </a:extLst>
          </p:cNvPr>
          <p:cNvPicPr>
            <a:picLocks noChangeAspect="1"/>
          </p:cNvPicPr>
          <p:nvPr/>
        </p:nvPicPr>
        <p:blipFill>
          <a:blip r:embed="rId2"/>
          <a:stretch>
            <a:fillRect/>
          </a:stretch>
        </p:blipFill>
        <p:spPr>
          <a:xfrm>
            <a:off x="1718079" y="2485748"/>
            <a:ext cx="7306056" cy="4132555"/>
          </a:xfrm>
          <a:prstGeom prst="rect">
            <a:avLst/>
          </a:prstGeom>
        </p:spPr>
      </p:pic>
    </p:spTree>
    <p:extLst>
      <p:ext uri="{BB962C8B-B14F-4D97-AF65-F5344CB8AC3E}">
        <p14:creationId xmlns:p14="http://schemas.microsoft.com/office/powerpoint/2010/main" val="3470946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Paradise Papers</a:t>
            </a:r>
            <a:endParaRPr lang="en-US" dirty="0"/>
          </a:p>
        </p:txBody>
      </p:sp>
      <p:pic>
        <p:nvPicPr>
          <p:cNvPr id="4" name="Content Placeholder 3"/>
          <p:cNvPicPr>
            <a:picLocks noGrp="1" noChangeAspect="1"/>
          </p:cNvPicPr>
          <p:nvPr>
            <p:ph idx="1"/>
          </p:nvPr>
        </p:nvPicPr>
        <p:blipFill>
          <a:blip r:embed="rId2"/>
          <a:stretch>
            <a:fillRect/>
          </a:stretch>
        </p:blipFill>
        <p:spPr>
          <a:xfrm>
            <a:off x="2888093" y="1825625"/>
            <a:ext cx="6415814" cy="4351338"/>
          </a:xfrm>
          <a:prstGeom prst="rect">
            <a:avLst/>
          </a:prstGeom>
        </p:spPr>
      </p:pic>
    </p:spTree>
    <p:extLst>
      <p:ext uri="{BB962C8B-B14F-4D97-AF65-F5344CB8AC3E}">
        <p14:creationId xmlns:p14="http://schemas.microsoft.com/office/powerpoint/2010/main" val="3294012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0420-DA47-4ABA-9ADE-CABA486F0A51}"/>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6CEEF620-9A01-4398-886C-A0DAFF755158}"/>
              </a:ext>
            </a:extLst>
          </p:cNvPr>
          <p:cNvSpPr>
            <a:spLocks noGrp="1"/>
          </p:cNvSpPr>
          <p:nvPr>
            <p:ph idx="1"/>
          </p:nvPr>
        </p:nvSpPr>
        <p:spPr>
          <a:xfrm>
            <a:off x="4884194" y="803186"/>
            <a:ext cx="6750377" cy="1629296"/>
          </a:xfrm>
        </p:spPr>
        <p:txBody>
          <a:bodyPr>
            <a:normAutofit/>
          </a:bodyPr>
          <a:lstStyle/>
          <a:p>
            <a:r>
              <a:rPr lang="en-US" dirty="0" smtClean="0"/>
              <a:t>Using </a:t>
            </a:r>
            <a:r>
              <a:rPr lang="en-US" dirty="0"/>
              <a:t>this statement, we obtain all the labels in the database and their respective counts.</a:t>
            </a:r>
          </a:p>
        </p:txBody>
      </p:sp>
      <p:pic>
        <p:nvPicPr>
          <p:cNvPr id="6" name="Picture 5"/>
          <p:cNvPicPr>
            <a:picLocks noChangeAspect="1"/>
          </p:cNvPicPr>
          <p:nvPr/>
        </p:nvPicPr>
        <p:blipFill>
          <a:blip r:embed="rId2"/>
          <a:stretch>
            <a:fillRect/>
          </a:stretch>
        </p:blipFill>
        <p:spPr>
          <a:xfrm>
            <a:off x="1276973" y="2578706"/>
            <a:ext cx="4693237" cy="3082932"/>
          </a:xfrm>
          <a:prstGeom prst="rect">
            <a:avLst/>
          </a:prstGeom>
        </p:spPr>
      </p:pic>
      <p:sp>
        <p:nvSpPr>
          <p:cNvPr id="4" name="TextBox 3"/>
          <p:cNvSpPr txBox="1"/>
          <p:nvPr/>
        </p:nvSpPr>
        <p:spPr>
          <a:xfrm>
            <a:off x="6434667" y="3062514"/>
            <a:ext cx="4005943" cy="923330"/>
          </a:xfrm>
          <a:prstGeom prst="rect">
            <a:avLst/>
          </a:prstGeom>
          <a:noFill/>
        </p:spPr>
        <p:txBody>
          <a:bodyPr wrap="square" rtlCol="0">
            <a:spAutoFit/>
          </a:bodyPr>
          <a:lstStyle/>
          <a:p>
            <a:r>
              <a:rPr lang="en-US" dirty="0"/>
              <a:t>MATCH (n) RETURN labels(n) AS labels, COUNT(*) AS count ORDER BY count DESC</a:t>
            </a:r>
          </a:p>
        </p:txBody>
      </p:sp>
    </p:spTree>
    <p:extLst>
      <p:ext uri="{BB962C8B-B14F-4D97-AF65-F5344CB8AC3E}">
        <p14:creationId xmlns:p14="http://schemas.microsoft.com/office/powerpoint/2010/main" val="251039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 Rating Sandbox</a:t>
            </a:r>
            <a:endParaRPr lang="en-US" dirty="0"/>
          </a:p>
        </p:txBody>
      </p:sp>
      <p:pic>
        <p:nvPicPr>
          <p:cNvPr id="7" name="Content Placeholder 6"/>
          <p:cNvPicPr>
            <a:picLocks noGrp="1" noChangeAspect="1"/>
          </p:cNvPicPr>
          <p:nvPr>
            <p:ph idx="1"/>
          </p:nvPr>
        </p:nvPicPr>
        <p:blipFill>
          <a:blip r:embed="rId2"/>
          <a:stretch>
            <a:fillRect/>
          </a:stretch>
        </p:blipFill>
        <p:spPr>
          <a:xfrm>
            <a:off x="1096299" y="1433739"/>
            <a:ext cx="9999402" cy="4546148"/>
          </a:xfrm>
          <a:prstGeom prst="rect">
            <a:avLst/>
          </a:prstGeom>
        </p:spPr>
      </p:pic>
    </p:spTree>
    <p:extLst>
      <p:ext uri="{BB962C8B-B14F-4D97-AF65-F5344CB8AC3E}">
        <p14:creationId xmlns:p14="http://schemas.microsoft.com/office/powerpoint/2010/main" val="3108111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8DB77-FF15-4CE6-9960-EEAD34BB17D6}"/>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DB999413-7F95-4621-B7CC-D657CA0C8608}"/>
              </a:ext>
            </a:extLst>
          </p:cNvPr>
          <p:cNvSpPr>
            <a:spLocks noGrp="1"/>
          </p:cNvSpPr>
          <p:nvPr>
            <p:ph idx="1"/>
          </p:nvPr>
        </p:nvSpPr>
        <p:spPr>
          <a:xfrm>
            <a:off x="4880370" y="527524"/>
            <a:ext cx="6569476" cy="1420428"/>
          </a:xfrm>
        </p:spPr>
        <p:txBody>
          <a:bodyPr>
            <a:normAutofit/>
          </a:bodyPr>
          <a:lstStyle/>
          <a:p>
            <a:r>
              <a:rPr lang="en-US" dirty="0" smtClean="0"/>
              <a:t>This </a:t>
            </a:r>
            <a:r>
              <a:rPr lang="en-US" dirty="0"/>
              <a:t>statement is used to obtain all types of relationships in the database, ordered by their counts.</a:t>
            </a:r>
          </a:p>
        </p:txBody>
      </p:sp>
      <p:pic>
        <p:nvPicPr>
          <p:cNvPr id="4" name="Picture 3">
            <a:extLst>
              <a:ext uri="{FF2B5EF4-FFF2-40B4-BE49-F238E27FC236}">
                <a16:creationId xmlns:a16="http://schemas.microsoft.com/office/drawing/2014/main" id="{6266C5D5-500D-4C9B-8B5D-1C09FA8707DF}"/>
              </a:ext>
            </a:extLst>
          </p:cNvPr>
          <p:cNvPicPr>
            <a:picLocks noChangeAspect="1"/>
          </p:cNvPicPr>
          <p:nvPr/>
        </p:nvPicPr>
        <p:blipFill>
          <a:blip r:embed="rId2"/>
          <a:stretch>
            <a:fillRect/>
          </a:stretch>
        </p:blipFill>
        <p:spPr>
          <a:xfrm>
            <a:off x="631270" y="2105079"/>
            <a:ext cx="6696712" cy="4050937"/>
          </a:xfrm>
          <a:prstGeom prst="rect">
            <a:avLst/>
          </a:prstGeom>
        </p:spPr>
      </p:pic>
      <p:sp>
        <p:nvSpPr>
          <p:cNvPr id="5" name="TextBox 4"/>
          <p:cNvSpPr txBox="1"/>
          <p:nvPr/>
        </p:nvSpPr>
        <p:spPr>
          <a:xfrm>
            <a:off x="7852229" y="3425371"/>
            <a:ext cx="3773714" cy="646331"/>
          </a:xfrm>
          <a:prstGeom prst="rect">
            <a:avLst/>
          </a:prstGeom>
          <a:noFill/>
        </p:spPr>
        <p:txBody>
          <a:bodyPr wrap="square" rtlCol="0">
            <a:spAutoFit/>
          </a:bodyPr>
          <a:lstStyle/>
          <a:p>
            <a:r>
              <a:rPr lang="en-US" dirty="0"/>
              <a:t>MATCH ()-[r]-&gt;() RETURN type(r), COUNT(*) ORDER BY COUNT(*) DESC</a:t>
            </a:r>
          </a:p>
        </p:txBody>
      </p:sp>
    </p:spTree>
    <p:extLst>
      <p:ext uri="{BB962C8B-B14F-4D97-AF65-F5344CB8AC3E}">
        <p14:creationId xmlns:p14="http://schemas.microsoft.com/office/powerpoint/2010/main" val="3988725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2BE5-102E-4DDD-B257-68F200E99B7A}"/>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F37362A5-1CD4-49D3-A675-77B743F880A2}"/>
              </a:ext>
            </a:extLst>
          </p:cNvPr>
          <p:cNvSpPr>
            <a:spLocks noGrp="1"/>
          </p:cNvSpPr>
          <p:nvPr>
            <p:ph idx="1"/>
          </p:nvPr>
        </p:nvSpPr>
        <p:spPr>
          <a:xfrm>
            <a:off x="4944863" y="727969"/>
            <a:ext cx="6818490" cy="1950430"/>
          </a:xfrm>
        </p:spPr>
        <p:txBody>
          <a:bodyPr>
            <a:normAutofit/>
          </a:bodyPr>
          <a:lstStyle/>
          <a:p>
            <a:r>
              <a:rPr lang="en-US" dirty="0" smtClean="0"/>
              <a:t>This </a:t>
            </a:r>
            <a:r>
              <a:rPr lang="en-US" dirty="0"/>
              <a:t>statement is used to provide the maximum, average and standard deviation of the degree of all node labels in the database.</a:t>
            </a:r>
          </a:p>
        </p:txBody>
      </p:sp>
      <p:sp>
        <p:nvSpPr>
          <p:cNvPr id="5" name="TextBox 4"/>
          <p:cNvSpPr txBox="1"/>
          <p:nvPr/>
        </p:nvSpPr>
        <p:spPr>
          <a:xfrm>
            <a:off x="7687733" y="3091543"/>
            <a:ext cx="3604381" cy="1477328"/>
          </a:xfrm>
          <a:prstGeom prst="rect">
            <a:avLst/>
          </a:prstGeom>
          <a:noFill/>
        </p:spPr>
        <p:txBody>
          <a:bodyPr wrap="square" rtlCol="0">
            <a:spAutoFit/>
          </a:bodyPr>
          <a:lstStyle/>
          <a:p>
            <a:r>
              <a:rPr lang="en-US" dirty="0"/>
              <a:t>MATCH (n) WITH labels(n) AS type, SIZE( (n)- -() ) AS degree RETURN type, MAX(degree) AS max, ROUND(AVG(degree)) AS </a:t>
            </a:r>
            <a:r>
              <a:rPr lang="en-US" dirty="0" err="1"/>
              <a:t>avg</a:t>
            </a:r>
            <a:r>
              <a:rPr lang="en-US" dirty="0"/>
              <a:t>,  ROUND(STDEV(degree)) AS </a:t>
            </a:r>
            <a:r>
              <a:rPr lang="en-US" dirty="0" err="1"/>
              <a:t>stdev</a:t>
            </a:r>
            <a:endParaRPr lang="en-US" dirty="0"/>
          </a:p>
        </p:txBody>
      </p:sp>
      <p:pic>
        <p:nvPicPr>
          <p:cNvPr id="6" name="Picture 5"/>
          <p:cNvPicPr>
            <a:picLocks noChangeAspect="1"/>
          </p:cNvPicPr>
          <p:nvPr/>
        </p:nvPicPr>
        <p:blipFill>
          <a:blip r:embed="rId2"/>
          <a:stretch>
            <a:fillRect/>
          </a:stretch>
        </p:blipFill>
        <p:spPr>
          <a:xfrm>
            <a:off x="1258888" y="2564190"/>
            <a:ext cx="6104693" cy="2673299"/>
          </a:xfrm>
          <a:prstGeom prst="rect">
            <a:avLst/>
          </a:prstGeom>
        </p:spPr>
      </p:pic>
    </p:spTree>
    <p:extLst>
      <p:ext uri="{BB962C8B-B14F-4D97-AF65-F5344CB8AC3E}">
        <p14:creationId xmlns:p14="http://schemas.microsoft.com/office/powerpoint/2010/main" val="1619912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0B91-AE3C-40CE-8CC1-910ED5622854}"/>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5901FDB5-BF2A-4F21-B9CF-2674DA53DB3C}"/>
              </a:ext>
            </a:extLst>
          </p:cNvPr>
          <p:cNvSpPr>
            <a:spLocks noGrp="1"/>
          </p:cNvSpPr>
          <p:nvPr>
            <p:ph idx="1"/>
          </p:nvPr>
        </p:nvSpPr>
        <p:spPr>
          <a:xfrm>
            <a:off x="4816919" y="561682"/>
            <a:ext cx="6688542" cy="1373276"/>
          </a:xfrm>
        </p:spPr>
        <p:txBody>
          <a:bodyPr>
            <a:normAutofit/>
          </a:bodyPr>
          <a:lstStyle/>
          <a:p>
            <a:r>
              <a:rPr lang="en-US" dirty="0" smtClean="0"/>
              <a:t>We </a:t>
            </a:r>
            <a:r>
              <a:rPr lang="en-US" dirty="0"/>
              <a:t>use this statement to explore all possible relationships between Officers and Entities, etc.</a:t>
            </a:r>
          </a:p>
        </p:txBody>
      </p:sp>
      <p:pic>
        <p:nvPicPr>
          <p:cNvPr id="4" name="Picture 3">
            <a:extLst>
              <a:ext uri="{FF2B5EF4-FFF2-40B4-BE49-F238E27FC236}">
                <a16:creationId xmlns:a16="http://schemas.microsoft.com/office/drawing/2014/main" id="{05512D9F-BCD3-4CD1-97AC-45D5B250FD44}"/>
              </a:ext>
            </a:extLst>
          </p:cNvPr>
          <p:cNvPicPr>
            <a:picLocks noChangeAspect="1"/>
          </p:cNvPicPr>
          <p:nvPr/>
        </p:nvPicPr>
        <p:blipFill>
          <a:blip r:embed="rId2"/>
          <a:stretch>
            <a:fillRect/>
          </a:stretch>
        </p:blipFill>
        <p:spPr>
          <a:xfrm>
            <a:off x="461046" y="1997479"/>
            <a:ext cx="6688542" cy="4500168"/>
          </a:xfrm>
          <a:prstGeom prst="rect">
            <a:avLst/>
          </a:prstGeom>
        </p:spPr>
      </p:pic>
      <p:sp>
        <p:nvSpPr>
          <p:cNvPr id="5" name="TextBox 4"/>
          <p:cNvSpPr txBox="1"/>
          <p:nvPr/>
        </p:nvSpPr>
        <p:spPr>
          <a:xfrm>
            <a:off x="7489371" y="2970590"/>
            <a:ext cx="3864429" cy="923330"/>
          </a:xfrm>
          <a:prstGeom prst="rect">
            <a:avLst/>
          </a:prstGeom>
          <a:noFill/>
        </p:spPr>
        <p:txBody>
          <a:bodyPr wrap="square" rtlCol="0">
            <a:spAutoFit/>
          </a:bodyPr>
          <a:lstStyle/>
          <a:p>
            <a:r>
              <a:rPr lang="en-US" dirty="0"/>
              <a:t>MATCH p=()-[</a:t>
            </a:r>
            <a:r>
              <a:rPr lang="en-US" dirty="0" err="1"/>
              <a:t>r:OFFICER_OF</a:t>
            </a:r>
            <a:r>
              <a:rPr lang="en-US" dirty="0"/>
              <a:t>]-&gt;() RETURN p LIMIT 25</a:t>
            </a:r>
          </a:p>
          <a:p>
            <a:endParaRPr lang="en-US" dirty="0"/>
          </a:p>
        </p:txBody>
      </p:sp>
    </p:spTree>
    <p:extLst>
      <p:ext uri="{BB962C8B-B14F-4D97-AF65-F5344CB8AC3E}">
        <p14:creationId xmlns:p14="http://schemas.microsoft.com/office/powerpoint/2010/main" val="1699476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D801-23A7-4B7B-931C-F9FC39AB5BED}"/>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F24979B1-7442-44D9-9ECF-0BB47F2558E8}"/>
              </a:ext>
            </a:extLst>
          </p:cNvPr>
          <p:cNvSpPr>
            <a:spLocks noGrp="1"/>
          </p:cNvSpPr>
          <p:nvPr>
            <p:ph idx="1"/>
          </p:nvPr>
        </p:nvSpPr>
        <p:spPr>
          <a:xfrm>
            <a:off x="4754935" y="467859"/>
            <a:ext cx="6645386" cy="1882066"/>
          </a:xfrm>
        </p:spPr>
        <p:txBody>
          <a:bodyPr>
            <a:normAutofit fontScale="85000" lnSpcReduction="10000"/>
          </a:bodyPr>
          <a:lstStyle/>
          <a:p>
            <a:r>
              <a:rPr lang="en-US" dirty="0" smtClean="0"/>
              <a:t>Here</a:t>
            </a:r>
            <a:r>
              <a:rPr lang="en-US" dirty="0"/>
              <a:t>, we examine the relations between </a:t>
            </a:r>
            <a:r>
              <a:rPr lang="en-US" dirty="0" smtClean="0"/>
              <a:t>Rex </a:t>
            </a:r>
            <a:r>
              <a:rPr lang="en-US" dirty="0"/>
              <a:t>Tillerson, the </a:t>
            </a:r>
            <a:r>
              <a:rPr lang="en-US" dirty="0" smtClean="0"/>
              <a:t>ex-U.S</a:t>
            </a:r>
            <a:r>
              <a:rPr lang="en-US" dirty="0"/>
              <a:t>. Secretary of State who had connections to a Bermuda-based oil and gas company with operations in Yemen, and the Queen of England, whose estate, it was reported, was an investor in a Bermuda-based company. </a:t>
            </a:r>
          </a:p>
          <a:p>
            <a:endParaRPr lang="en-US" dirty="0"/>
          </a:p>
        </p:txBody>
      </p:sp>
      <p:pic>
        <p:nvPicPr>
          <p:cNvPr id="4" name="Picture 3">
            <a:extLst>
              <a:ext uri="{FF2B5EF4-FFF2-40B4-BE49-F238E27FC236}">
                <a16:creationId xmlns:a16="http://schemas.microsoft.com/office/drawing/2014/main" id="{4E164F60-93F3-4B6A-8EAD-7CF8FD3D78EC}"/>
              </a:ext>
            </a:extLst>
          </p:cNvPr>
          <p:cNvPicPr>
            <a:picLocks noChangeAspect="1"/>
          </p:cNvPicPr>
          <p:nvPr/>
        </p:nvPicPr>
        <p:blipFill>
          <a:blip r:embed="rId2"/>
          <a:stretch>
            <a:fillRect/>
          </a:stretch>
        </p:blipFill>
        <p:spPr>
          <a:xfrm>
            <a:off x="442379" y="2349925"/>
            <a:ext cx="7008897" cy="4283476"/>
          </a:xfrm>
          <a:prstGeom prst="rect">
            <a:avLst/>
          </a:prstGeom>
        </p:spPr>
      </p:pic>
      <p:sp>
        <p:nvSpPr>
          <p:cNvPr id="5" name="TextBox 4"/>
          <p:cNvSpPr txBox="1"/>
          <p:nvPr/>
        </p:nvSpPr>
        <p:spPr>
          <a:xfrm>
            <a:off x="7784495" y="3381829"/>
            <a:ext cx="3623734" cy="1477328"/>
          </a:xfrm>
          <a:prstGeom prst="rect">
            <a:avLst/>
          </a:prstGeom>
          <a:noFill/>
        </p:spPr>
        <p:txBody>
          <a:bodyPr wrap="square" rtlCol="0">
            <a:spAutoFit/>
          </a:bodyPr>
          <a:lstStyle/>
          <a:p>
            <a:r>
              <a:rPr lang="en-US" dirty="0"/>
              <a:t>MATCH p = </a:t>
            </a:r>
            <a:r>
              <a:rPr lang="en-US" dirty="0" err="1"/>
              <a:t>shortestPath</a:t>
            </a:r>
            <a:r>
              <a:rPr lang="en-US" dirty="0"/>
              <a:t>((rex: Officer)-[*]-(</a:t>
            </a:r>
            <a:r>
              <a:rPr lang="en-US" dirty="0" err="1"/>
              <a:t>queen:Officer</a:t>
            </a:r>
            <a:r>
              <a:rPr lang="en-US" dirty="0"/>
              <a:t>)) WHERE rex.name = "</a:t>
            </a:r>
            <a:r>
              <a:rPr lang="en-US" dirty="0" err="1"/>
              <a:t>Tillerson</a:t>
            </a:r>
            <a:r>
              <a:rPr lang="en-US" dirty="0"/>
              <a:t> - Rex" AND queen.name = "The Duchy of Lancaster" RETURN p</a:t>
            </a:r>
          </a:p>
        </p:txBody>
      </p:sp>
    </p:spTree>
    <p:extLst>
      <p:ext uri="{BB962C8B-B14F-4D97-AF65-F5344CB8AC3E}">
        <p14:creationId xmlns:p14="http://schemas.microsoft.com/office/powerpoint/2010/main" val="3347877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5CD5-DF67-4E2B-8322-7E8BA040F47C}"/>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C793AC0F-2E89-4095-8BAC-9E61F538631D}"/>
              </a:ext>
            </a:extLst>
          </p:cNvPr>
          <p:cNvSpPr>
            <a:spLocks noGrp="1"/>
          </p:cNvSpPr>
          <p:nvPr>
            <p:ph idx="1"/>
          </p:nvPr>
        </p:nvSpPr>
        <p:spPr>
          <a:xfrm>
            <a:off x="4810130" y="479394"/>
            <a:ext cx="7077069" cy="1349406"/>
          </a:xfrm>
        </p:spPr>
        <p:txBody>
          <a:bodyPr>
            <a:normAutofit/>
          </a:bodyPr>
          <a:lstStyle/>
          <a:p>
            <a:r>
              <a:rPr lang="en-US" dirty="0" smtClean="0"/>
              <a:t>Similar </a:t>
            </a:r>
            <a:r>
              <a:rPr lang="en-US" dirty="0"/>
              <a:t>to the previous query, except here we explore all possible shortest paths between Rex Tillerson and the Queen of England.  </a:t>
            </a:r>
          </a:p>
        </p:txBody>
      </p:sp>
      <p:pic>
        <p:nvPicPr>
          <p:cNvPr id="4" name="Picture 3">
            <a:extLst>
              <a:ext uri="{FF2B5EF4-FFF2-40B4-BE49-F238E27FC236}">
                <a16:creationId xmlns:a16="http://schemas.microsoft.com/office/drawing/2014/main" id="{09790E13-4AC7-4019-A3C9-14FB12E44CA5}"/>
              </a:ext>
            </a:extLst>
          </p:cNvPr>
          <p:cNvPicPr>
            <a:picLocks noChangeAspect="1"/>
          </p:cNvPicPr>
          <p:nvPr/>
        </p:nvPicPr>
        <p:blipFill>
          <a:blip r:embed="rId2"/>
          <a:stretch>
            <a:fillRect/>
          </a:stretch>
        </p:blipFill>
        <p:spPr>
          <a:xfrm>
            <a:off x="95483" y="2002815"/>
            <a:ext cx="7077069" cy="4547749"/>
          </a:xfrm>
          <a:prstGeom prst="rect">
            <a:avLst/>
          </a:prstGeom>
        </p:spPr>
      </p:pic>
      <p:sp>
        <p:nvSpPr>
          <p:cNvPr id="5" name="TextBox 4"/>
          <p:cNvSpPr txBox="1"/>
          <p:nvPr/>
        </p:nvSpPr>
        <p:spPr>
          <a:xfrm>
            <a:off x="7942757" y="1943069"/>
            <a:ext cx="2973202" cy="923330"/>
          </a:xfrm>
          <a:prstGeom prst="rect">
            <a:avLst/>
          </a:prstGeom>
          <a:noFill/>
        </p:spPr>
        <p:txBody>
          <a:bodyPr wrap="square" rtlCol="0">
            <a:spAutoFit/>
          </a:bodyPr>
          <a:lstStyle/>
          <a:p>
            <a:r>
              <a:rPr lang="en-US" dirty="0" smtClean="0"/>
              <a:t>Note: Please retype the dash and quotation marks For </a:t>
            </a:r>
            <a:r>
              <a:rPr lang="en-US" dirty="0" err="1" smtClean="0"/>
              <a:t>Tillerson</a:t>
            </a:r>
            <a:r>
              <a:rPr lang="en-US" dirty="0" smtClean="0"/>
              <a:t> Rex.</a:t>
            </a:r>
            <a:endParaRPr lang="en-US" dirty="0"/>
          </a:p>
        </p:txBody>
      </p:sp>
      <p:sp>
        <p:nvSpPr>
          <p:cNvPr id="6" name="TextBox 5"/>
          <p:cNvSpPr txBox="1"/>
          <p:nvPr/>
        </p:nvSpPr>
        <p:spPr>
          <a:xfrm>
            <a:off x="7378095" y="3260876"/>
            <a:ext cx="4547810" cy="1200329"/>
          </a:xfrm>
          <a:prstGeom prst="rect">
            <a:avLst/>
          </a:prstGeom>
          <a:noFill/>
        </p:spPr>
        <p:txBody>
          <a:bodyPr wrap="square" rtlCol="0">
            <a:spAutoFit/>
          </a:bodyPr>
          <a:lstStyle/>
          <a:p>
            <a:r>
              <a:rPr lang="en-US" dirty="0"/>
              <a:t>MATCH p=</a:t>
            </a:r>
            <a:r>
              <a:rPr lang="en-US" dirty="0" err="1"/>
              <a:t>allShortestPaths</a:t>
            </a:r>
            <a:r>
              <a:rPr lang="en-US" dirty="0"/>
              <a:t>((</a:t>
            </a:r>
            <a:r>
              <a:rPr lang="en-US" dirty="0" err="1"/>
              <a:t>rex:Officer</a:t>
            </a:r>
            <a:r>
              <a:rPr lang="en-US" dirty="0"/>
              <a:t>)-[*]-(</a:t>
            </a:r>
            <a:r>
              <a:rPr lang="en-US" dirty="0" err="1"/>
              <a:t>queen:Officer</a:t>
            </a:r>
            <a:r>
              <a:rPr lang="en-US" dirty="0"/>
              <a:t>)) WHERE rex.name = "</a:t>
            </a:r>
            <a:r>
              <a:rPr lang="en-US" dirty="0" err="1"/>
              <a:t>Tillerson</a:t>
            </a:r>
            <a:r>
              <a:rPr lang="en-US" dirty="0"/>
              <a:t> - Rex" AND queen.name = "The Duchy of Lancaster" RETURN p</a:t>
            </a:r>
          </a:p>
        </p:txBody>
      </p:sp>
    </p:spTree>
    <p:extLst>
      <p:ext uri="{BB962C8B-B14F-4D97-AF65-F5344CB8AC3E}">
        <p14:creationId xmlns:p14="http://schemas.microsoft.com/office/powerpoint/2010/main" val="3760027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0DC5-3812-466C-A2F7-4F9F460D7577}"/>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9A675A65-0FE5-4E2A-908B-8530E45D5A79}"/>
              </a:ext>
            </a:extLst>
          </p:cNvPr>
          <p:cNvSpPr>
            <a:spLocks noGrp="1"/>
          </p:cNvSpPr>
          <p:nvPr>
            <p:ph idx="1"/>
          </p:nvPr>
        </p:nvSpPr>
        <p:spPr>
          <a:xfrm>
            <a:off x="4700068" y="803186"/>
            <a:ext cx="7349889" cy="998981"/>
          </a:xfrm>
        </p:spPr>
        <p:txBody>
          <a:bodyPr>
            <a:normAutofit fontScale="77500" lnSpcReduction="20000"/>
          </a:bodyPr>
          <a:lstStyle/>
          <a:p>
            <a:r>
              <a:rPr lang="en-US" dirty="0"/>
              <a:t>Here we execute the same query as on the previous slide but through the Offshore Leaks database on the Neo4j browser, instead of on the Paradise Papers Explorer.</a:t>
            </a:r>
          </a:p>
        </p:txBody>
      </p:sp>
      <p:pic>
        <p:nvPicPr>
          <p:cNvPr id="4" name="Picture 3">
            <a:extLst>
              <a:ext uri="{FF2B5EF4-FFF2-40B4-BE49-F238E27FC236}">
                <a16:creationId xmlns:a16="http://schemas.microsoft.com/office/drawing/2014/main" id="{F3C9E983-CE55-4395-BC76-2421D2154007}"/>
              </a:ext>
            </a:extLst>
          </p:cNvPr>
          <p:cNvPicPr>
            <a:picLocks noChangeAspect="1"/>
          </p:cNvPicPr>
          <p:nvPr/>
        </p:nvPicPr>
        <p:blipFill>
          <a:blip r:embed="rId2"/>
          <a:stretch>
            <a:fillRect/>
          </a:stretch>
        </p:blipFill>
        <p:spPr>
          <a:xfrm>
            <a:off x="1025123" y="2240228"/>
            <a:ext cx="7349890" cy="3793422"/>
          </a:xfrm>
          <a:prstGeom prst="rect">
            <a:avLst/>
          </a:prstGeom>
        </p:spPr>
      </p:pic>
    </p:spTree>
    <p:extLst>
      <p:ext uri="{BB962C8B-B14F-4D97-AF65-F5344CB8AC3E}">
        <p14:creationId xmlns:p14="http://schemas.microsoft.com/office/powerpoint/2010/main" val="1567247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8CD6-0717-4338-AA36-0B7440F1F6E1}"/>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4FBC8481-4420-4F2E-9995-4C4A010CC1D6}"/>
              </a:ext>
            </a:extLst>
          </p:cNvPr>
          <p:cNvSpPr>
            <a:spLocks noGrp="1"/>
          </p:cNvSpPr>
          <p:nvPr>
            <p:ph idx="1"/>
          </p:nvPr>
        </p:nvSpPr>
        <p:spPr>
          <a:xfrm>
            <a:off x="4829453" y="648070"/>
            <a:ext cx="6967911" cy="1337870"/>
          </a:xfrm>
        </p:spPr>
        <p:txBody>
          <a:bodyPr>
            <a:normAutofit/>
          </a:bodyPr>
          <a:lstStyle/>
          <a:p>
            <a:r>
              <a:rPr lang="en-US" dirty="0" smtClean="0"/>
              <a:t>Here</a:t>
            </a:r>
            <a:r>
              <a:rPr lang="en-US" dirty="0"/>
              <a:t>, we explore all the second degree connections to the Queen of England’s private estate – The Duchy of Lancaster. </a:t>
            </a:r>
          </a:p>
        </p:txBody>
      </p:sp>
      <p:pic>
        <p:nvPicPr>
          <p:cNvPr id="4" name="Picture 3">
            <a:extLst>
              <a:ext uri="{FF2B5EF4-FFF2-40B4-BE49-F238E27FC236}">
                <a16:creationId xmlns:a16="http://schemas.microsoft.com/office/drawing/2014/main" id="{41D7B91C-D252-49E5-A6B0-591A1F5BE6CC}"/>
              </a:ext>
            </a:extLst>
          </p:cNvPr>
          <p:cNvPicPr>
            <a:picLocks noChangeAspect="1"/>
          </p:cNvPicPr>
          <p:nvPr/>
        </p:nvPicPr>
        <p:blipFill>
          <a:blip r:embed="rId2"/>
          <a:stretch>
            <a:fillRect/>
          </a:stretch>
        </p:blipFill>
        <p:spPr>
          <a:xfrm>
            <a:off x="342269" y="2021318"/>
            <a:ext cx="6903768" cy="3870802"/>
          </a:xfrm>
          <a:prstGeom prst="rect">
            <a:avLst/>
          </a:prstGeom>
        </p:spPr>
      </p:pic>
      <p:sp>
        <p:nvSpPr>
          <p:cNvPr id="5" name="TextBox 4"/>
          <p:cNvSpPr txBox="1"/>
          <p:nvPr/>
        </p:nvSpPr>
        <p:spPr>
          <a:xfrm>
            <a:off x="7670166" y="2645404"/>
            <a:ext cx="3551162" cy="923330"/>
          </a:xfrm>
          <a:prstGeom prst="rect">
            <a:avLst/>
          </a:prstGeom>
          <a:noFill/>
        </p:spPr>
        <p:txBody>
          <a:bodyPr wrap="square" rtlCol="0">
            <a:spAutoFit/>
          </a:bodyPr>
          <a:lstStyle/>
          <a:p>
            <a:r>
              <a:rPr lang="en-US" dirty="0"/>
              <a:t>MATCH p=(</a:t>
            </a:r>
            <a:r>
              <a:rPr lang="en-US" dirty="0" err="1"/>
              <a:t>o:Officer</a:t>
            </a:r>
            <a:r>
              <a:rPr lang="en-US" dirty="0"/>
              <a:t> {</a:t>
            </a:r>
            <a:r>
              <a:rPr lang="en-US" dirty="0" err="1"/>
              <a:t>name:"The</a:t>
            </a:r>
            <a:r>
              <a:rPr lang="en-US" dirty="0"/>
              <a:t> Duchy of Lancaster"})-[*..2]-() RETURN p</a:t>
            </a:r>
          </a:p>
        </p:txBody>
      </p:sp>
    </p:spTree>
    <p:extLst>
      <p:ext uri="{BB962C8B-B14F-4D97-AF65-F5344CB8AC3E}">
        <p14:creationId xmlns:p14="http://schemas.microsoft.com/office/powerpoint/2010/main" val="4108233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24A6-B040-4CAE-9E80-E3FA103E01A0}"/>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0FEA7A05-0F26-4D8D-8111-8B083F28B0B1}"/>
              </a:ext>
            </a:extLst>
          </p:cNvPr>
          <p:cNvSpPr>
            <a:spLocks noGrp="1"/>
          </p:cNvSpPr>
          <p:nvPr>
            <p:ph idx="1"/>
          </p:nvPr>
        </p:nvSpPr>
        <p:spPr>
          <a:xfrm>
            <a:off x="4718626" y="920757"/>
            <a:ext cx="7248473" cy="1466840"/>
          </a:xfrm>
        </p:spPr>
        <p:txBody>
          <a:bodyPr>
            <a:normAutofit/>
          </a:bodyPr>
          <a:lstStyle/>
          <a:p>
            <a:r>
              <a:rPr lang="en-US" dirty="0" smtClean="0"/>
              <a:t>Here</a:t>
            </a:r>
            <a:r>
              <a:rPr lang="en-US" dirty="0"/>
              <a:t>, we explore the offshore connections of US Secretary of Commerce, Wilbur Ross, by jurisdiction.</a:t>
            </a:r>
          </a:p>
        </p:txBody>
      </p:sp>
      <p:pic>
        <p:nvPicPr>
          <p:cNvPr id="5" name="Picture 4">
            <a:extLst>
              <a:ext uri="{FF2B5EF4-FFF2-40B4-BE49-F238E27FC236}">
                <a16:creationId xmlns:a16="http://schemas.microsoft.com/office/drawing/2014/main" id="{31A53F1B-94AA-4E38-80C2-40E62F5ED691}"/>
              </a:ext>
            </a:extLst>
          </p:cNvPr>
          <p:cNvPicPr>
            <a:picLocks noChangeAspect="1"/>
          </p:cNvPicPr>
          <p:nvPr/>
        </p:nvPicPr>
        <p:blipFill>
          <a:blip r:embed="rId2"/>
          <a:stretch>
            <a:fillRect/>
          </a:stretch>
        </p:blipFill>
        <p:spPr>
          <a:xfrm>
            <a:off x="164391" y="2891983"/>
            <a:ext cx="6231572" cy="3312111"/>
          </a:xfrm>
          <a:prstGeom prst="rect">
            <a:avLst/>
          </a:prstGeom>
        </p:spPr>
      </p:pic>
      <p:sp>
        <p:nvSpPr>
          <p:cNvPr id="4" name="TextBox 3"/>
          <p:cNvSpPr txBox="1"/>
          <p:nvPr/>
        </p:nvSpPr>
        <p:spPr>
          <a:xfrm>
            <a:off x="6787848" y="3033486"/>
            <a:ext cx="3880152" cy="1477328"/>
          </a:xfrm>
          <a:prstGeom prst="rect">
            <a:avLst/>
          </a:prstGeom>
          <a:noFill/>
        </p:spPr>
        <p:txBody>
          <a:bodyPr wrap="square" rtlCol="0">
            <a:spAutoFit/>
          </a:bodyPr>
          <a:lstStyle/>
          <a:p>
            <a:r>
              <a:rPr lang="en-US" dirty="0"/>
              <a:t>MATCH (</a:t>
            </a:r>
            <a:r>
              <a:rPr lang="en-US" dirty="0" err="1"/>
              <a:t>o:Officer</a:t>
            </a:r>
            <a:r>
              <a:rPr lang="en-US" dirty="0"/>
              <a:t>)- -(</a:t>
            </a:r>
            <a:r>
              <a:rPr lang="en-US" dirty="0" err="1"/>
              <a:t>e:Entity</a:t>
            </a:r>
            <a:r>
              <a:rPr lang="en-US" dirty="0"/>
              <a:t>) WHERE o.name CONTAINS "Wilbur" RETURN </a:t>
            </a:r>
            <a:r>
              <a:rPr lang="en-US" dirty="0" err="1"/>
              <a:t>e.jurisdiction_description</a:t>
            </a:r>
            <a:r>
              <a:rPr lang="en-US" dirty="0"/>
              <a:t> AS jurisdiction, COUNT(*) AS </a:t>
            </a:r>
            <a:r>
              <a:rPr lang="en-US" dirty="0" err="1"/>
              <a:t>num</a:t>
            </a:r>
            <a:r>
              <a:rPr lang="en-US" dirty="0"/>
              <a:t> ORDER BY </a:t>
            </a:r>
            <a:r>
              <a:rPr lang="en-US" dirty="0" err="1"/>
              <a:t>num</a:t>
            </a:r>
            <a:r>
              <a:rPr lang="en-US" dirty="0"/>
              <a:t> DESC</a:t>
            </a:r>
          </a:p>
        </p:txBody>
      </p:sp>
    </p:spTree>
    <p:extLst>
      <p:ext uri="{BB962C8B-B14F-4D97-AF65-F5344CB8AC3E}">
        <p14:creationId xmlns:p14="http://schemas.microsoft.com/office/powerpoint/2010/main" val="2606735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50897-6909-4177-B9AE-77B6BAE3D917}"/>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57F2896A-96E2-44FB-B842-8FBD6491FDBE}"/>
              </a:ext>
            </a:extLst>
          </p:cNvPr>
          <p:cNvSpPr>
            <a:spLocks noGrp="1"/>
          </p:cNvSpPr>
          <p:nvPr>
            <p:ph idx="1"/>
          </p:nvPr>
        </p:nvSpPr>
        <p:spPr>
          <a:xfrm>
            <a:off x="4701773" y="797314"/>
            <a:ext cx="7115219" cy="1305711"/>
          </a:xfrm>
        </p:spPr>
        <p:txBody>
          <a:bodyPr>
            <a:normAutofit/>
          </a:bodyPr>
          <a:lstStyle/>
          <a:p>
            <a:r>
              <a:rPr lang="en-US" dirty="0" smtClean="0"/>
              <a:t>Here</a:t>
            </a:r>
            <a:r>
              <a:rPr lang="en-US" dirty="0"/>
              <a:t>, we further explore offshore connections of Wilbur Ross (including offshore entities and intermediaries)</a:t>
            </a:r>
          </a:p>
        </p:txBody>
      </p:sp>
      <p:pic>
        <p:nvPicPr>
          <p:cNvPr id="6" name="Picture 5">
            <a:extLst>
              <a:ext uri="{FF2B5EF4-FFF2-40B4-BE49-F238E27FC236}">
                <a16:creationId xmlns:a16="http://schemas.microsoft.com/office/drawing/2014/main" id="{3A2F8F7A-8892-4929-AD81-CD377DCE7C45}"/>
              </a:ext>
            </a:extLst>
          </p:cNvPr>
          <p:cNvPicPr>
            <a:picLocks noChangeAspect="1"/>
          </p:cNvPicPr>
          <p:nvPr/>
        </p:nvPicPr>
        <p:blipFill>
          <a:blip r:embed="rId2"/>
          <a:stretch>
            <a:fillRect/>
          </a:stretch>
        </p:blipFill>
        <p:spPr>
          <a:xfrm>
            <a:off x="352175" y="2103025"/>
            <a:ext cx="7115219" cy="4508075"/>
          </a:xfrm>
          <a:prstGeom prst="rect">
            <a:avLst/>
          </a:prstGeom>
        </p:spPr>
      </p:pic>
      <p:sp>
        <p:nvSpPr>
          <p:cNvPr id="4" name="TextBox 3"/>
          <p:cNvSpPr txBox="1"/>
          <p:nvPr/>
        </p:nvSpPr>
        <p:spPr>
          <a:xfrm>
            <a:off x="7871581" y="2801257"/>
            <a:ext cx="4073676" cy="1477328"/>
          </a:xfrm>
          <a:prstGeom prst="rect">
            <a:avLst/>
          </a:prstGeom>
          <a:noFill/>
        </p:spPr>
        <p:txBody>
          <a:bodyPr wrap="square" rtlCol="0">
            <a:spAutoFit/>
          </a:bodyPr>
          <a:lstStyle/>
          <a:p>
            <a:r>
              <a:rPr lang="en-US" dirty="0"/>
              <a:t>MATCH (</a:t>
            </a:r>
            <a:r>
              <a:rPr lang="en-US" dirty="0" err="1"/>
              <a:t>o:Officer</a:t>
            </a:r>
            <a:r>
              <a:rPr lang="en-US" dirty="0"/>
              <a:t>) - -&gt; (</a:t>
            </a:r>
            <a:r>
              <a:rPr lang="en-US" dirty="0" err="1"/>
              <a:t>e:Entity</a:t>
            </a:r>
            <a:r>
              <a:rPr lang="en-US" dirty="0"/>
              <a:t>) – [:INTERMEDIARY_OF] – (</a:t>
            </a:r>
            <a:r>
              <a:rPr lang="en-US" dirty="0" err="1"/>
              <a:t>i:Intermediary</a:t>
            </a:r>
            <a:r>
              <a:rPr lang="en-US" dirty="0"/>
              <a:t>) WHERE o.name CONTAINS "Wilbur" MATCH (e) - - (o2:Officer) RETURN * LIMIT 50</a:t>
            </a:r>
          </a:p>
        </p:txBody>
      </p:sp>
    </p:spTree>
    <p:extLst>
      <p:ext uri="{BB962C8B-B14F-4D97-AF65-F5344CB8AC3E}">
        <p14:creationId xmlns:p14="http://schemas.microsoft.com/office/powerpoint/2010/main" val="2089816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5BAD-7D27-4BBB-9084-EDA9A9F495C6}"/>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A2687D0E-5BCA-440D-9E49-0F948D101185}"/>
              </a:ext>
            </a:extLst>
          </p:cNvPr>
          <p:cNvSpPr>
            <a:spLocks noGrp="1"/>
          </p:cNvSpPr>
          <p:nvPr>
            <p:ph idx="1"/>
          </p:nvPr>
        </p:nvSpPr>
        <p:spPr>
          <a:xfrm>
            <a:off x="4925972" y="1008822"/>
            <a:ext cx="6819501" cy="1459169"/>
          </a:xfrm>
        </p:spPr>
        <p:txBody>
          <a:bodyPr>
            <a:normAutofit/>
          </a:bodyPr>
          <a:lstStyle/>
          <a:p>
            <a:r>
              <a:rPr lang="en-US" dirty="0" smtClean="0"/>
              <a:t>In </a:t>
            </a:r>
            <a:r>
              <a:rPr lang="en-US" dirty="0"/>
              <a:t>this query, we explore offshore connections of American venture capitalist, entrepreneur and politician J.B. Pritzker.</a:t>
            </a:r>
          </a:p>
        </p:txBody>
      </p:sp>
      <p:pic>
        <p:nvPicPr>
          <p:cNvPr id="4" name="Picture 3">
            <a:extLst>
              <a:ext uri="{FF2B5EF4-FFF2-40B4-BE49-F238E27FC236}">
                <a16:creationId xmlns:a16="http://schemas.microsoft.com/office/drawing/2014/main" id="{9EE5644E-9C67-4831-BE3C-73EE30EF2F43}"/>
              </a:ext>
            </a:extLst>
          </p:cNvPr>
          <p:cNvPicPr>
            <a:picLocks noChangeAspect="1"/>
          </p:cNvPicPr>
          <p:nvPr/>
        </p:nvPicPr>
        <p:blipFill>
          <a:blip r:embed="rId2"/>
          <a:stretch>
            <a:fillRect/>
          </a:stretch>
        </p:blipFill>
        <p:spPr>
          <a:xfrm>
            <a:off x="495383" y="2677620"/>
            <a:ext cx="5832846" cy="2995322"/>
          </a:xfrm>
          <a:prstGeom prst="rect">
            <a:avLst/>
          </a:prstGeom>
        </p:spPr>
      </p:pic>
      <p:sp>
        <p:nvSpPr>
          <p:cNvPr id="5" name="TextBox 4"/>
          <p:cNvSpPr txBox="1"/>
          <p:nvPr/>
        </p:nvSpPr>
        <p:spPr>
          <a:xfrm>
            <a:off x="6850743" y="3401181"/>
            <a:ext cx="4601028" cy="1200329"/>
          </a:xfrm>
          <a:prstGeom prst="rect">
            <a:avLst/>
          </a:prstGeom>
          <a:noFill/>
        </p:spPr>
        <p:txBody>
          <a:bodyPr wrap="square" rtlCol="0">
            <a:spAutoFit/>
          </a:bodyPr>
          <a:lstStyle/>
          <a:p>
            <a:r>
              <a:rPr lang="en-US" dirty="0"/>
              <a:t>MATCH (</a:t>
            </a:r>
            <a:r>
              <a:rPr lang="en-US" dirty="0" err="1"/>
              <a:t>o:Officer</a:t>
            </a:r>
            <a:r>
              <a:rPr lang="en-US" dirty="0"/>
              <a:t>) - - (</a:t>
            </a:r>
            <a:r>
              <a:rPr lang="en-US" dirty="0" err="1"/>
              <a:t>e:Entity</a:t>
            </a:r>
            <a:r>
              <a:rPr lang="en-US" dirty="0"/>
              <a:t>) WHERE o.name CONTAINS "Pritzker" RETURN </a:t>
            </a:r>
            <a:r>
              <a:rPr lang="en-US" dirty="0" err="1"/>
              <a:t>e.jurisdiction_description</a:t>
            </a:r>
            <a:r>
              <a:rPr lang="en-US" dirty="0"/>
              <a:t> AS jurisdiction, COUNT(*) AS </a:t>
            </a:r>
            <a:r>
              <a:rPr lang="en-US" dirty="0" err="1"/>
              <a:t>num</a:t>
            </a:r>
            <a:r>
              <a:rPr lang="en-US" dirty="0"/>
              <a:t> ORDER BY </a:t>
            </a:r>
            <a:r>
              <a:rPr lang="en-US" dirty="0" err="1"/>
              <a:t>num</a:t>
            </a:r>
            <a:r>
              <a:rPr lang="en-US" dirty="0"/>
              <a:t> DESC</a:t>
            </a:r>
          </a:p>
        </p:txBody>
      </p:sp>
    </p:spTree>
    <p:extLst>
      <p:ext uri="{BB962C8B-B14F-4D97-AF65-F5344CB8AC3E}">
        <p14:creationId xmlns:p14="http://schemas.microsoft.com/office/powerpoint/2010/main" val="2937794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ACB-76C0-49EA-8A6A-3CD29ED4DDE2}"/>
              </a:ext>
            </a:extLst>
          </p:cNvPr>
          <p:cNvSpPr>
            <a:spLocks noGrp="1"/>
          </p:cNvSpPr>
          <p:nvPr>
            <p:ph type="title"/>
          </p:nvPr>
        </p:nvSpPr>
        <p:spPr/>
        <p:txBody>
          <a:bodyPr/>
          <a:lstStyle/>
          <a:p>
            <a:r>
              <a:rPr lang="en-US" dirty="0"/>
              <a:t>Cypher</a:t>
            </a:r>
          </a:p>
        </p:txBody>
      </p:sp>
      <p:sp>
        <p:nvSpPr>
          <p:cNvPr id="3" name="Content Placeholder 2">
            <a:extLst>
              <a:ext uri="{FF2B5EF4-FFF2-40B4-BE49-F238E27FC236}">
                <a16:creationId xmlns:a16="http://schemas.microsoft.com/office/drawing/2014/main" id="{CD3C8D5D-7052-4B84-BF17-C3DD57846070}"/>
              </a:ext>
            </a:extLst>
          </p:cNvPr>
          <p:cNvSpPr>
            <a:spLocks noGrp="1"/>
          </p:cNvSpPr>
          <p:nvPr>
            <p:ph idx="1"/>
          </p:nvPr>
        </p:nvSpPr>
        <p:spPr>
          <a:xfrm>
            <a:off x="3685958" y="533539"/>
            <a:ext cx="7350511" cy="1296138"/>
          </a:xfrm>
        </p:spPr>
        <p:txBody>
          <a:bodyPr>
            <a:normAutofit fontScale="70000" lnSpcReduction="20000"/>
          </a:bodyPr>
          <a:lstStyle/>
          <a:p>
            <a:r>
              <a:rPr lang="en-US" dirty="0"/>
              <a:t>MATCH : Used to specify the patterns to search for in the database.</a:t>
            </a:r>
          </a:p>
          <a:p>
            <a:r>
              <a:rPr lang="en-US" dirty="0"/>
              <a:t>WHERE: Adds constraints to the patterns in a MATCH or OPTIONAL MATCH clause or filters the results of a WITH clause.</a:t>
            </a:r>
          </a:p>
          <a:p>
            <a:r>
              <a:rPr lang="en-US" dirty="0"/>
              <a:t>RETURN: Defines what to include in the query result set.</a:t>
            </a:r>
          </a:p>
          <a:p>
            <a:endParaRPr lang="en-US" dirty="0"/>
          </a:p>
        </p:txBody>
      </p:sp>
      <p:pic>
        <p:nvPicPr>
          <p:cNvPr id="4" name="Picture 3">
            <a:extLst>
              <a:ext uri="{FF2B5EF4-FFF2-40B4-BE49-F238E27FC236}">
                <a16:creationId xmlns:a16="http://schemas.microsoft.com/office/drawing/2014/main" id="{6A197B8C-C2FF-4F99-88EF-029F34FF473D}"/>
              </a:ext>
            </a:extLst>
          </p:cNvPr>
          <p:cNvPicPr>
            <a:picLocks noChangeAspect="1"/>
          </p:cNvPicPr>
          <p:nvPr/>
        </p:nvPicPr>
        <p:blipFill>
          <a:blip r:embed="rId2"/>
          <a:stretch>
            <a:fillRect/>
          </a:stretch>
        </p:blipFill>
        <p:spPr>
          <a:xfrm>
            <a:off x="908781" y="2043988"/>
            <a:ext cx="7468880" cy="4230210"/>
          </a:xfrm>
          <a:prstGeom prst="rect">
            <a:avLst/>
          </a:prstGeom>
        </p:spPr>
      </p:pic>
      <p:sp>
        <p:nvSpPr>
          <p:cNvPr id="5" name="TextBox 4"/>
          <p:cNvSpPr txBox="1"/>
          <p:nvPr/>
        </p:nvSpPr>
        <p:spPr>
          <a:xfrm>
            <a:off x="6686551" y="3814763"/>
            <a:ext cx="5029200" cy="923330"/>
          </a:xfrm>
          <a:prstGeom prst="rect">
            <a:avLst/>
          </a:prstGeom>
          <a:noFill/>
        </p:spPr>
        <p:txBody>
          <a:bodyPr wrap="square" rtlCol="0">
            <a:spAutoFit/>
          </a:bodyPr>
          <a:lstStyle/>
          <a:p>
            <a:r>
              <a:rPr lang="en-US" dirty="0" smtClean="0"/>
              <a:t>match (</a:t>
            </a:r>
            <a:r>
              <a:rPr lang="en-US" dirty="0" err="1" smtClean="0"/>
              <a:t>n:Actor</a:t>
            </a:r>
            <a:r>
              <a:rPr lang="en-US" dirty="0" smtClean="0"/>
              <a:t>)-[</a:t>
            </a:r>
            <a:r>
              <a:rPr lang="en-US" dirty="0" err="1" smtClean="0"/>
              <a:t>r:ACTED_IN</a:t>
            </a:r>
            <a:r>
              <a:rPr lang="en-US" dirty="0" smtClean="0"/>
              <a:t>]-&gt;(</a:t>
            </a:r>
            <a:r>
              <a:rPr lang="en-US" dirty="0" err="1" smtClean="0"/>
              <a:t>m:Movie</a:t>
            </a:r>
            <a:r>
              <a:rPr lang="en-US" dirty="0" smtClean="0"/>
              <a:t>)</a:t>
            </a:r>
          </a:p>
          <a:p>
            <a:r>
              <a:rPr lang="en-US" dirty="0" smtClean="0"/>
              <a:t>where n.name="Tom Cruise"</a:t>
            </a:r>
          </a:p>
          <a:p>
            <a:r>
              <a:rPr lang="en-US" dirty="0" smtClean="0"/>
              <a:t>return n, r, m</a:t>
            </a:r>
            <a:endParaRPr lang="en-US" dirty="0"/>
          </a:p>
        </p:txBody>
      </p:sp>
    </p:spTree>
    <p:extLst>
      <p:ext uri="{BB962C8B-B14F-4D97-AF65-F5344CB8AC3E}">
        <p14:creationId xmlns:p14="http://schemas.microsoft.com/office/powerpoint/2010/main" val="435188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9E61-25A7-4341-837A-18BF546D6C77}"/>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B70B5917-6464-4774-A315-05879373F741}"/>
              </a:ext>
            </a:extLst>
          </p:cNvPr>
          <p:cNvSpPr>
            <a:spLocks noGrp="1"/>
          </p:cNvSpPr>
          <p:nvPr>
            <p:ph idx="1"/>
          </p:nvPr>
        </p:nvSpPr>
        <p:spPr>
          <a:xfrm>
            <a:off x="4731949" y="803186"/>
            <a:ext cx="7217396" cy="1105513"/>
          </a:xfrm>
        </p:spPr>
        <p:txBody>
          <a:bodyPr>
            <a:normAutofit/>
          </a:bodyPr>
          <a:lstStyle/>
          <a:p>
            <a:r>
              <a:rPr lang="en-US" dirty="0" smtClean="0"/>
              <a:t>Here</a:t>
            </a:r>
            <a:r>
              <a:rPr lang="en-US" dirty="0"/>
              <a:t>, we explore further second degree connections of J.B. Pritzker.</a:t>
            </a:r>
          </a:p>
        </p:txBody>
      </p:sp>
      <p:pic>
        <p:nvPicPr>
          <p:cNvPr id="4" name="Picture 3">
            <a:extLst>
              <a:ext uri="{FF2B5EF4-FFF2-40B4-BE49-F238E27FC236}">
                <a16:creationId xmlns:a16="http://schemas.microsoft.com/office/drawing/2014/main" id="{B2DA7954-119F-4AB4-A272-9EA534AF55EC}"/>
              </a:ext>
            </a:extLst>
          </p:cNvPr>
          <p:cNvPicPr>
            <a:picLocks noChangeAspect="1"/>
          </p:cNvPicPr>
          <p:nvPr/>
        </p:nvPicPr>
        <p:blipFill>
          <a:blip r:embed="rId2"/>
          <a:stretch>
            <a:fillRect/>
          </a:stretch>
        </p:blipFill>
        <p:spPr>
          <a:xfrm>
            <a:off x="418409" y="2000674"/>
            <a:ext cx="7217397" cy="4432054"/>
          </a:xfrm>
          <a:prstGeom prst="rect">
            <a:avLst/>
          </a:prstGeom>
        </p:spPr>
      </p:pic>
      <p:sp>
        <p:nvSpPr>
          <p:cNvPr id="5" name="TextBox 4"/>
          <p:cNvSpPr txBox="1"/>
          <p:nvPr/>
        </p:nvSpPr>
        <p:spPr>
          <a:xfrm>
            <a:off x="8195733" y="3173790"/>
            <a:ext cx="3328610" cy="923330"/>
          </a:xfrm>
          <a:prstGeom prst="rect">
            <a:avLst/>
          </a:prstGeom>
          <a:noFill/>
        </p:spPr>
        <p:txBody>
          <a:bodyPr wrap="square" rtlCol="0">
            <a:spAutoFit/>
          </a:bodyPr>
          <a:lstStyle/>
          <a:p>
            <a:r>
              <a:rPr lang="en-US" dirty="0"/>
              <a:t>MATCH p=(</a:t>
            </a:r>
            <a:r>
              <a:rPr lang="en-US" dirty="0" err="1"/>
              <a:t>o:Officer</a:t>
            </a:r>
            <a:r>
              <a:rPr lang="en-US" dirty="0"/>
              <a:t>) – [*..2] – () WHERE o.name CONTAINS "Pritzker" RETURN p LIMIT 50</a:t>
            </a:r>
          </a:p>
        </p:txBody>
      </p:sp>
    </p:spTree>
    <p:extLst>
      <p:ext uri="{BB962C8B-B14F-4D97-AF65-F5344CB8AC3E}">
        <p14:creationId xmlns:p14="http://schemas.microsoft.com/office/powerpoint/2010/main" val="2459788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F1CC-6E65-493B-B0F9-F5D2A1A4DE4D}"/>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80BFFED0-A375-40A5-BB1A-E1A28338356C}"/>
              </a:ext>
            </a:extLst>
          </p:cNvPr>
          <p:cNvSpPr>
            <a:spLocks noGrp="1"/>
          </p:cNvSpPr>
          <p:nvPr>
            <p:ph idx="1"/>
          </p:nvPr>
        </p:nvSpPr>
        <p:spPr>
          <a:xfrm>
            <a:off x="4814845" y="945228"/>
            <a:ext cx="6889075" cy="1256433"/>
          </a:xfrm>
        </p:spPr>
        <p:txBody>
          <a:bodyPr>
            <a:normAutofit fontScale="92500" lnSpcReduction="20000"/>
          </a:bodyPr>
          <a:lstStyle/>
          <a:p>
            <a:r>
              <a:rPr lang="en-US" dirty="0" smtClean="0"/>
              <a:t>Using </a:t>
            </a:r>
            <a:r>
              <a:rPr lang="en-US" dirty="0"/>
              <a:t>this query we obtain offshore entity counts by jurisdiction. We can use this to get a distribution of all jurisdictions and identify potential enablers.</a:t>
            </a:r>
          </a:p>
        </p:txBody>
      </p:sp>
      <p:sp>
        <p:nvSpPr>
          <p:cNvPr id="5" name="TextBox 4"/>
          <p:cNvSpPr txBox="1"/>
          <p:nvPr/>
        </p:nvSpPr>
        <p:spPr>
          <a:xfrm>
            <a:off x="7073295" y="2878667"/>
            <a:ext cx="4280505" cy="1200329"/>
          </a:xfrm>
          <a:prstGeom prst="rect">
            <a:avLst/>
          </a:prstGeom>
          <a:noFill/>
        </p:spPr>
        <p:txBody>
          <a:bodyPr wrap="square" rtlCol="0">
            <a:spAutoFit/>
          </a:bodyPr>
          <a:lstStyle/>
          <a:p>
            <a:r>
              <a:rPr lang="en-US" dirty="0"/>
              <a:t>MATCH (</a:t>
            </a:r>
            <a:r>
              <a:rPr lang="en-US" dirty="0" err="1"/>
              <a:t>e:Entity</a:t>
            </a:r>
            <a:r>
              <a:rPr lang="en-US" dirty="0"/>
              <a:t>) WITH </a:t>
            </a:r>
            <a:r>
              <a:rPr lang="en-US" dirty="0" err="1"/>
              <a:t>e.jurisdiction_description</a:t>
            </a:r>
            <a:r>
              <a:rPr lang="en-US" dirty="0"/>
              <a:t> AS juris, COUNT(*) AS count WHERE count &gt; 20 RETURN * ORDER BY count </a:t>
            </a:r>
            <a:r>
              <a:rPr lang="en-US" dirty="0" smtClean="0"/>
              <a:t>DESC</a:t>
            </a:r>
            <a:endParaRPr lang="en-US" dirty="0"/>
          </a:p>
        </p:txBody>
      </p:sp>
      <p:pic>
        <p:nvPicPr>
          <p:cNvPr id="6" name="Picture 5"/>
          <p:cNvPicPr>
            <a:picLocks noChangeAspect="1"/>
          </p:cNvPicPr>
          <p:nvPr/>
        </p:nvPicPr>
        <p:blipFill>
          <a:blip r:embed="rId2"/>
          <a:stretch>
            <a:fillRect/>
          </a:stretch>
        </p:blipFill>
        <p:spPr>
          <a:xfrm>
            <a:off x="348344" y="2201661"/>
            <a:ext cx="6323390" cy="3831435"/>
          </a:xfrm>
          <a:prstGeom prst="rect">
            <a:avLst/>
          </a:prstGeom>
        </p:spPr>
      </p:pic>
    </p:spTree>
    <p:extLst>
      <p:ext uri="{BB962C8B-B14F-4D97-AF65-F5344CB8AC3E}">
        <p14:creationId xmlns:p14="http://schemas.microsoft.com/office/powerpoint/2010/main" val="4145289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CDD64-440F-4E37-A5B4-1F1619639600}"/>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0BAEDA0D-1A8B-4CE0-B199-6CE8A51D8C97}"/>
              </a:ext>
            </a:extLst>
          </p:cNvPr>
          <p:cNvSpPr>
            <a:spLocks noGrp="1"/>
          </p:cNvSpPr>
          <p:nvPr>
            <p:ph idx="1"/>
          </p:nvPr>
        </p:nvSpPr>
        <p:spPr>
          <a:xfrm>
            <a:off x="4686600" y="792056"/>
            <a:ext cx="7278825" cy="1420426"/>
          </a:xfrm>
        </p:spPr>
        <p:txBody>
          <a:bodyPr>
            <a:normAutofit/>
          </a:bodyPr>
          <a:lstStyle/>
          <a:p>
            <a:r>
              <a:rPr lang="en-US" dirty="0" smtClean="0"/>
              <a:t>The </a:t>
            </a:r>
            <a:r>
              <a:rPr lang="en-US" dirty="0"/>
              <a:t>distribution given by this query informs us of the most popular jurisdictions chosen by officers (beneficiaries) from different countries.</a:t>
            </a:r>
          </a:p>
        </p:txBody>
      </p:sp>
      <p:pic>
        <p:nvPicPr>
          <p:cNvPr id="4" name="Picture 3">
            <a:extLst>
              <a:ext uri="{FF2B5EF4-FFF2-40B4-BE49-F238E27FC236}">
                <a16:creationId xmlns:a16="http://schemas.microsoft.com/office/drawing/2014/main" id="{A4C45D95-192F-4805-A44F-E38576ED54EB}"/>
              </a:ext>
            </a:extLst>
          </p:cNvPr>
          <p:cNvPicPr>
            <a:picLocks noChangeAspect="1"/>
          </p:cNvPicPr>
          <p:nvPr/>
        </p:nvPicPr>
        <p:blipFill>
          <a:blip r:embed="rId2"/>
          <a:stretch>
            <a:fillRect/>
          </a:stretch>
        </p:blipFill>
        <p:spPr>
          <a:xfrm>
            <a:off x="380931" y="2308838"/>
            <a:ext cx="7353192" cy="3676596"/>
          </a:xfrm>
          <a:prstGeom prst="rect">
            <a:avLst/>
          </a:prstGeom>
        </p:spPr>
      </p:pic>
      <p:sp>
        <p:nvSpPr>
          <p:cNvPr id="5" name="TextBox 4"/>
          <p:cNvSpPr txBox="1"/>
          <p:nvPr/>
        </p:nvSpPr>
        <p:spPr>
          <a:xfrm>
            <a:off x="8215086" y="3023810"/>
            <a:ext cx="3783390" cy="1754326"/>
          </a:xfrm>
          <a:prstGeom prst="rect">
            <a:avLst/>
          </a:prstGeom>
          <a:noFill/>
        </p:spPr>
        <p:txBody>
          <a:bodyPr wrap="square" rtlCol="0">
            <a:spAutoFit/>
          </a:bodyPr>
          <a:lstStyle/>
          <a:p>
            <a:r>
              <a:rPr lang="en-US" dirty="0"/>
              <a:t>MATCH (</a:t>
            </a:r>
            <a:r>
              <a:rPr lang="en-US" dirty="0" err="1"/>
              <a:t>a:Address</a:t>
            </a:r>
            <a:r>
              <a:rPr lang="en-US" dirty="0"/>
              <a:t>) - - (</a:t>
            </a:r>
            <a:r>
              <a:rPr lang="en-US" dirty="0" err="1"/>
              <a:t>o:Officer</a:t>
            </a:r>
            <a:r>
              <a:rPr lang="en-US" dirty="0"/>
              <a:t>) - - (</a:t>
            </a:r>
            <a:r>
              <a:rPr lang="en-US" dirty="0" err="1"/>
              <a:t>e:Entity</a:t>
            </a:r>
            <a:r>
              <a:rPr lang="en-US" dirty="0"/>
              <a:t>) WITH </a:t>
            </a:r>
            <a:r>
              <a:rPr lang="en-US" dirty="0" err="1"/>
              <a:t>a.countries</a:t>
            </a:r>
            <a:r>
              <a:rPr lang="en-US" dirty="0"/>
              <a:t> AS </a:t>
            </a:r>
            <a:r>
              <a:rPr lang="en-US" dirty="0" err="1"/>
              <a:t>officer_country</a:t>
            </a:r>
            <a:r>
              <a:rPr lang="en-US" dirty="0"/>
              <a:t>, </a:t>
            </a:r>
            <a:r>
              <a:rPr lang="en-US" dirty="0" err="1"/>
              <a:t>e.jurisdiction_description</a:t>
            </a:r>
            <a:r>
              <a:rPr lang="en-US" dirty="0"/>
              <a:t> as juris, COUNT(*) AS </a:t>
            </a:r>
            <a:r>
              <a:rPr lang="en-US" dirty="0" err="1"/>
              <a:t>num</a:t>
            </a:r>
            <a:r>
              <a:rPr lang="en-US" dirty="0"/>
              <a:t> RETURN * ORDER BY </a:t>
            </a:r>
            <a:r>
              <a:rPr lang="en-US" dirty="0" err="1"/>
              <a:t>num</a:t>
            </a:r>
            <a:r>
              <a:rPr lang="en-US" dirty="0"/>
              <a:t> DESC</a:t>
            </a:r>
          </a:p>
        </p:txBody>
      </p:sp>
    </p:spTree>
    <p:extLst>
      <p:ext uri="{BB962C8B-B14F-4D97-AF65-F5344CB8AC3E}">
        <p14:creationId xmlns:p14="http://schemas.microsoft.com/office/powerpoint/2010/main" val="229329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B55A-9996-44CA-85D0-E21B42273414}"/>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B1D3A740-E58C-4E36-9C80-7201DDD0F379}"/>
              </a:ext>
            </a:extLst>
          </p:cNvPr>
          <p:cNvSpPr>
            <a:spLocks noGrp="1"/>
          </p:cNvSpPr>
          <p:nvPr>
            <p:ph idx="1"/>
          </p:nvPr>
        </p:nvSpPr>
        <p:spPr>
          <a:xfrm>
            <a:off x="4691647" y="701337"/>
            <a:ext cx="7329874" cy="1402672"/>
          </a:xfrm>
        </p:spPr>
        <p:txBody>
          <a:bodyPr>
            <a:normAutofit/>
          </a:bodyPr>
          <a:lstStyle/>
          <a:p>
            <a:r>
              <a:rPr lang="en-US" dirty="0" smtClean="0"/>
              <a:t>Using </a:t>
            </a:r>
            <a:r>
              <a:rPr lang="en-US" dirty="0"/>
              <a:t>this query, we can see the jurisdiction distribution specifically for users/Officers with an address in the United States.</a:t>
            </a:r>
          </a:p>
        </p:txBody>
      </p:sp>
      <p:pic>
        <p:nvPicPr>
          <p:cNvPr id="4" name="Picture 3">
            <a:extLst>
              <a:ext uri="{FF2B5EF4-FFF2-40B4-BE49-F238E27FC236}">
                <a16:creationId xmlns:a16="http://schemas.microsoft.com/office/drawing/2014/main" id="{1DC0B126-844F-4693-81F3-57D5245D4B59}"/>
              </a:ext>
            </a:extLst>
          </p:cNvPr>
          <p:cNvPicPr>
            <a:picLocks noChangeAspect="1"/>
          </p:cNvPicPr>
          <p:nvPr/>
        </p:nvPicPr>
        <p:blipFill>
          <a:blip r:embed="rId2"/>
          <a:stretch>
            <a:fillRect/>
          </a:stretch>
        </p:blipFill>
        <p:spPr>
          <a:xfrm>
            <a:off x="363742" y="2026900"/>
            <a:ext cx="7329875" cy="4279475"/>
          </a:xfrm>
          <a:prstGeom prst="rect">
            <a:avLst/>
          </a:prstGeom>
        </p:spPr>
      </p:pic>
      <p:sp>
        <p:nvSpPr>
          <p:cNvPr id="5" name="TextBox 4"/>
          <p:cNvSpPr txBox="1"/>
          <p:nvPr/>
        </p:nvSpPr>
        <p:spPr>
          <a:xfrm>
            <a:off x="8002210" y="2781905"/>
            <a:ext cx="3657600" cy="1754326"/>
          </a:xfrm>
          <a:prstGeom prst="rect">
            <a:avLst/>
          </a:prstGeom>
          <a:noFill/>
        </p:spPr>
        <p:txBody>
          <a:bodyPr wrap="square" rtlCol="0">
            <a:spAutoFit/>
          </a:bodyPr>
          <a:lstStyle/>
          <a:p>
            <a:r>
              <a:rPr lang="en-US" dirty="0"/>
              <a:t>MATCH (</a:t>
            </a:r>
            <a:r>
              <a:rPr lang="en-US" dirty="0" err="1"/>
              <a:t>a:Address</a:t>
            </a:r>
            <a:r>
              <a:rPr lang="en-US" dirty="0"/>
              <a:t> {countries: "United States"}) - - (</a:t>
            </a:r>
            <a:r>
              <a:rPr lang="en-US" dirty="0" err="1"/>
              <a:t>o:Officer</a:t>
            </a:r>
            <a:r>
              <a:rPr lang="en-US" dirty="0"/>
              <a:t>) - - (</a:t>
            </a:r>
            <a:r>
              <a:rPr lang="en-US" dirty="0" err="1"/>
              <a:t>e:Entity</a:t>
            </a:r>
            <a:r>
              <a:rPr lang="en-US" dirty="0"/>
              <a:t>) RETURN </a:t>
            </a:r>
            <a:r>
              <a:rPr lang="en-US" dirty="0" err="1"/>
              <a:t>e.jurisdiction_description</a:t>
            </a:r>
            <a:r>
              <a:rPr lang="en-US" dirty="0"/>
              <a:t> AS jurisdiction, COUNT(*) AS </a:t>
            </a:r>
            <a:r>
              <a:rPr lang="en-US" dirty="0" err="1"/>
              <a:t>num</a:t>
            </a:r>
            <a:r>
              <a:rPr lang="en-US" dirty="0"/>
              <a:t> ORDER BY </a:t>
            </a:r>
            <a:r>
              <a:rPr lang="en-US" dirty="0" err="1"/>
              <a:t>num</a:t>
            </a:r>
            <a:r>
              <a:rPr lang="en-US" dirty="0"/>
              <a:t> DESC LIMIT 10</a:t>
            </a:r>
          </a:p>
        </p:txBody>
      </p:sp>
    </p:spTree>
    <p:extLst>
      <p:ext uri="{BB962C8B-B14F-4D97-AF65-F5344CB8AC3E}">
        <p14:creationId xmlns:p14="http://schemas.microsoft.com/office/powerpoint/2010/main" val="1839719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A31B-47F9-4079-B3E7-FCA9F67064E7}"/>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EF0D28C5-DDE0-4079-ACB4-0E61CFC083EC}"/>
              </a:ext>
            </a:extLst>
          </p:cNvPr>
          <p:cNvSpPr>
            <a:spLocks noGrp="1"/>
          </p:cNvSpPr>
          <p:nvPr>
            <p:ph idx="1"/>
          </p:nvPr>
        </p:nvSpPr>
        <p:spPr>
          <a:xfrm>
            <a:off x="4764795" y="803186"/>
            <a:ext cx="7065439" cy="1291944"/>
          </a:xfrm>
        </p:spPr>
        <p:txBody>
          <a:bodyPr>
            <a:normAutofit fontScale="92500"/>
          </a:bodyPr>
          <a:lstStyle/>
          <a:p>
            <a:r>
              <a:rPr lang="en-US" dirty="0" smtClean="0"/>
              <a:t>Using </a:t>
            </a:r>
            <a:r>
              <a:rPr lang="en-US" dirty="0"/>
              <a:t>this query, we can obtain the distribution of all countries (where we see registered addresses of Officers) in the Paradise Papers.</a:t>
            </a:r>
          </a:p>
        </p:txBody>
      </p:sp>
      <p:pic>
        <p:nvPicPr>
          <p:cNvPr id="4" name="Picture 3">
            <a:extLst>
              <a:ext uri="{FF2B5EF4-FFF2-40B4-BE49-F238E27FC236}">
                <a16:creationId xmlns:a16="http://schemas.microsoft.com/office/drawing/2014/main" id="{42D82CD0-AC1E-4176-A97B-BC193B920118}"/>
              </a:ext>
            </a:extLst>
          </p:cNvPr>
          <p:cNvPicPr>
            <a:picLocks noChangeAspect="1"/>
          </p:cNvPicPr>
          <p:nvPr/>
        </p:nvPicPr>
        <p:blipFill>
          <a:blip r:embed="rId2"/>
          <a:stretch>
            <a:fillRect/>
          </a:stretch>
        </p:blipFill>
        <p:spPr>
          <a:xfrm>
            <a:off x="488070" y="2440866"/>
            <a:ext cx="7065439" cy="3430284"/>
          </a:xfrm>
          <a:prstGeom prst="rect">
            <a:avLst/>
          </a:prstGeom>
        </p:spPr>
      </p:pic>
      <p:sp>
        <p:nvSpPr>
          <p:cNvPr id="5" name="TextBox 4"/>
          <p:cNvSpPr txBox="1"/>
          <p:nvPr/>
        </p:nvSpPr>
        <p:spPr>
          <a:xfrm>
            <a:off x="7871581" y="3289905"/>
            <a:ext cx="3314095" cy="1200329"/>
          </a:xfrm>
          <a:prstGeom prst="rect">
            <a:avLst/>
          </a:prstGeom>
          <a:noFill/>
        </p:spPr>
        <p:txBody>
          <a:bodyPr wrap="square" rtlCol="0">
            <a:spAutoFit/>
          </a:bodyPr>
          <a:lstStyle/>
          <a:p>
            <a:r>
              <a:rPr lang="en-US" dirty="0"/>
              <a:t>MATCH (</a:t>
            </a:r>
            <a:r>
              <a:rPr lang="en-US" dirty="0" err="1"/>
              <a:t>n:Address</a:t>
            </a:r>
            <a:r>
              <a:rPr lang="en-US" dirty="0"/>
              <a:t>) WHERE EXISTS(</a:t>
            </a:r>
            <a:r>
              <a:rPr lang="en-US" dirty="0" err="1"/>
              <a:t>n.countries</a:t>
            </a:r>
            <a:r>
              <a:rPr lang="en-US" dirty="0"/>
              <a:t>) RETURN </a:t>
            </a:r>
            <a:r>
              <a:rPr lang="en-US" dirty="0" err="1"/>
              <a:t>n.countries</a:t>
            </a:r>
            <a:r>
              <a:rPr lang="en-US" dirty="0"/>
              <a:t>, count(*) ORDER BY count(*) DESC LIMIT 10</a:t>
            </a:r>
          </a:p>
        </p:txBody>
      </p:sp>
    </p:spTree>
    <p:extLst>
      <p:ext uri="{BB962C8B-B14F-4D97-AF65-F5344CB8AC3E}">
        <p14:creationId xmlns:p14="http://schemas.microsoft.com/office/powerpoint/2010/main" val="2803874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0F81-EB49-4737-B263-63E53FF9EBDE}"/>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F3DB4338-B65C-40CC-B2C7-E6BDAD78C85A}"/>
              </a:ext>
            </a:extLst>
          </p:cNvPr>
          <p:cNvSpPr>
            <a:spLocks noGrp="1"/>
          </p:cNvSpPr>
          <p:nvPr>
            <p:ph idx="1"/>
          </p:nvPr>
        </p:nvSpPr>
        <p:spPr>
          <a:xfrm>
            <a:off x="4654570" y="594804"/>
            <a:ext cx="7379289" cy="1447060"/>
          </a:xfrm>
        </p:spPr>
        <p:txBody>
          <a:bodyPr>
            <a:normAutofit fontScale="92500" lnSpcReduction="10000"/>
          </a:bodyPr>
          <a:lstStyle/>
          <a:p>
            <a:r>
              <a:rPr lang="en-US" dirty="0" smtClean="0"/>
              <a:t>Here</a:t>
            </a:r>
            <a:r>
              <a:rPr lang="en-US" dirty="0"/>
              <a:t>, we explore another example regarding the President of Azerbaijan, Ilham Aliyev. Using the above query we explore all offshore connections of the Aliyev family.</a:t>
            </a:r>
          </a:p>
        </p:txBody>
      </p:sp>
      <p:pic>
        <p:nvPicPr>
          <p:cNvPr id="5" name="Picture 4">
            <a:extLst>
              <a:ext uri="{FF2B5EF4-FFF2-40B4-BE49-F238E27FC236}">
                <a16:creationId xmlns:a16="http://schemas.microsoft.com/office/drawing/2014/main" id="{98B5AE0B-2934-4E1E-B505-FFAFB32911D9}"/>
              </a:ext>
            </a:extLst>
          </p:cNvPr>
          <p:cNvPicPr>
            <a:picLocks noChangeAspect="1"/>
          </p:cNvPicPr>
          <p:nvPr/>
        </p:nvPicPr>
        <p:blipFill>
          <a:blip r:embed="rId2"/>
          <a:stretch>
            <a:fillRect/>
          </a:stretch>
        </p:blipFill>
        <p:spPr>
          <a:xfrm>
            <a:off x="838200" y="2124433"/>
            <a:ext cx="7379289" cy="4416641"/>
          </a:xfrm>
          <a:prstGeom prst="rect">
            <a:avLst/>
          </a:prstGeom>
        </p:spPr>
      </p:pic>
      <p:sp>
        <p:nvSpPr>
          <p:cNvPr id="4" name="TextBox 3"/>
          <p:cNvSpPr txBox="1"/>
          <p:nvPr/>
        </p:nvSpPr>
        <p:spPr>
          <a:xfrm>
            <a:off x="8471505" y="2883505"/>
            <a:ext cx="3372152" cy="1477328"/>
          </a:xfrm>
          <a:prstGeom prst="rect">
            <a:avLst/>
          </a:prstGeom>
          <a:noFill/>
        </p:spPr>
        <p:txBody>
          <a:bodyPr wrap="square" rtlCol="0">
            <a:spAutoFit/>
          </a:bodyPr>
          <a:lstStyle/>
          <a:p>
            <a:r>
              <a:rPr lang="en-US" dirty="0"/>
              <a:t>MATCH (</a:t>
            </a:r>
            <a:r>
              <a:rPr lang="en-US" dirty="0" err="1"/>
              <a:t>o:Officer</a:t>
            </a:r>
            <a:r>
              <a:rPr lang="en-US" dirty="0"/>
              <a:t>) WHERE </a:t>
            </a:r>
            <a:r>
              <a:rPr lang="en-US" dirty="0" err="1"/>
              <a:t>toLower</a:t>
            </a:r>
            <a:r>
              <a:rPr lang="en-US" dirty="0"/>
              <a:t>(o.name) CONTAINS "</a:t>
            </a:r>
            <a:r>
              <a:rPr lang="en-US" dirty="0" err="1"/>
              <a:t>aliyev</a:t>
            </a:r>
            <a:r>
              <a:rPr lang="en-US" dirty="0"/>
              <a:t>" MATCH (o) – [</a:t>
            </a:r>
            <a:r>
              <a:rPr lang="en-US" dirty="0" err="1"/>
              <a:t>r:OFFICER_OF</a:t>
            </a:r>
            <a:r>
              <a:rPr lang="en-US" dirty="0"/>
              <a:t>] – (</a:t>
            </a:r>
            <a:r>
              <a:rPr lang="en-US" dirty="0" err="1"/>
              <a:t>e:Entity</a:t>
            </a:r>
            <a:r>
              <a:rPr lang="en-US" dirty="0"/>
              <a:t>) RETURN </a:t>
            </a:r>
            <a:r>
              <a:rPr lang="en-US" dirty="0" err="1"/>
              <a:t>o,r,e</a:t>
            </a:r>
            <a:endParaRPr lang="en-US" dirty="0"/>
          </a:p>
        </p:txBody>
      </p:sp>
    </p:spTree>
    <p:extLst>
      <p:ext uri="{BB962C8B-B14F-4D97-AF65-F5344CB8AC3E}">
        <p14:creationId xmlns:p14="http://schemas.microsoft.com/office/powerpoint/2010/main" val="2522528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9ADB-D2F6-4433-A6DA-93A378AA171B}"/>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79284DFD-6EEA-4324-BFC5-B92C5AEADCB4}"/>
              </a:ext>
            </a:extLst>
          </p:cNvPr>
          <p:cNvSpPr>
            <a:spLocks noGrp="1"/>
          </p:cNvSpPr>
          <p:nvPr>
            <p:ph idx="1"/>
          </p:nvPr>
        </p:nvSpPr>
        <p:spPr>
          <a:xfrm>
            <a:off x="4663411" y="619264"/>
            <a:ext cx="7191943" cy="1331650"/>
          </a:xfrm>
        </p:spPr>
        <p:txBody>
          <a:bodyPr>
            <a:normAutofit fontScale="92500" lnSpcReduction="20000"/>
          </a:bodyPr>
          <a:lstStyle/>
          <a:p>
            <a:r>
              <a:rPr lang="en-US" dirty="0" smtClean="0"/>
              <a:t>Here</a:t>
            </a:r>
            <a:r>
              <a:rPr lang="en-US" dirty="0"/>
              <a:t>, we pick one of the entities explored previously and see all the Officers/beneficiaries connected to it. We see that the Aliyev family seems to be the primary beneficiary.</a:t>
            </a:r>
          </a:p>
        </p:txBody>
      </p:sp>
      <p:pic>
        <p:nvPicPr>
          <p:cNvPr id="4" name="Picture 3">
            <a:extLst>
              <a:ext uri="{FF2B5EF4-FFF2-40B4-BE49-F238E27FC236}">
                <a16:creationId xmlns:a16="http://schemas.microsoft.com/office/drawing/2014/main" id="{D7ABF154-934E-4993-93F0-8379242EC794}"/>
              </a:ext>
            </a:extLst>
          </p:cNvPr>
          <p:cNvPicPr>
            <a:picLocks noChangeAspect="1"/>
          </p:cNvPicPr>
          <p:nvPr/>
        </p:nvPicPr>
        <p:blipFill>
          <a:blip r:embed="rId2"/>
          <a:stretch>
            <a:fillRect/>
          </a:stretch>
        </p:blipFill>
        <p:spPr>
          <a:xfrm>
            <a:off x="345411" y="1944827"/>
            <a:ext cx="7191943" cy="4259016"/>
          </a:xfrm>
          <a:prstGeom prst="rect">
            <a:avLst/>
          </a:prstGeom>
        </p:spPr>
      </p:pic>
      <p:sp>
        <p:nvSpPr>
          <p:cNvPr id="5" name="TextBox 4"/>
          <p:cNvSpPr txBox="1"/>
          <p:nvPr/>
        </p:nvSpPr>
        <p:spPr>
          <a:xfrm>
            <a:off x="7900610" y="2704495"/>
            <a:ext cx="3730171" cy="923330"/>
          </a:xfrm>
          <a:prstGeom prst="rect">
            <a:avLst/>
          </a:prstGeom>
          <a:noFill/>
        </p:spPr>
        <p:txBody>
          <a:bodyPr wrap="square" rtlCol="0">
            <a:spAutoFit/>
          </a:bodyPr>
          <a:lstStyle/>
          <a:p>
            <a:r>
              <a:rPr lang="en-US" dirty="0"/>
              <a:t>MATCH (</a:t>
            </a:r>
            <a:r>
              <a:rPr lang="en-US" dirty="0" err="1"/>
              <a:t>c:Entity</a:t>
            </a:r>
            <a:r>
              <a:rPr lang="en-US" dirty="0"/>
              <a:t>) – [</a:t>
            </a:r>
            <a:r>
              <a:rPr lang="en-US" dirty="0" err="1"/>
              <a:t>r:OFFICER_OF</a:t>
            </a:r>
            <a:r>
              <a:rPr lang="en-US" dirty="0"/>
              <a:t>] – (</a:t>
            </a:r>
            <a:r>
              <a:rPr lang="en-US" dirty="0" err="1"/>
              <a:t>o:Officer</a:t>
            </a:r>
            <a:r>
              <a:rPr lang="en-US" dirty="0"/>
              <a:t>) WHERE c.name = "Exaltation Limited" RETURN *</a:t>
            </a:r>
          </a:p>
        </p:txBody>
      </p:sp>
    </p:spTree>
    <p:extLst>
      <p:ext uri="{BB962C8B-B14F-4D97-AF65-F5344CB8AC3E}">
        <p14:creationId xmlns:p14="http://schemas.microsoft.com/office/powerpoint/2010/main" val="948302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8C26-D447-42D7-B832-FCA44EB946A3}"/>
              </a:ext>
            </a:extLst>
          </p:cNvPr>
          <p:cNvSpPr>
            <a:spLocks noGrp="1"/>
          </p:cNvSpPr>
          <p:nvPr>
            <p:ph type="title"/>
          </p:nvPr>
        </p:nvSpPr>
        <p:spPr/>
        <p:txBody>
          <a:bodyPr/>
          <a:lstStyle/>
          <a:p>
            <a:r>
              <a:rPr lang="en-US" dirty="0"/>
              <a:t>Paradise Papers</a:t>
            </a:r>
          </a:p>
        </p:txBody>
      </p:sp>
      <p:sp>
        <p:nvSpPr>
          <p:cNvPr id="3" name="Content Placeholder 2">
            <a:extLst>
              <a:ext uri="{FF2B5EF4-FFF2-40B4-BE49-F238E27FC236}">
                <a16:creationId xmlns:a16="http://schemas.microsoft.com/office/drawing/2014/main" id="{6B7B31F8-9C60-4915-9A2C-47D56C458037}"/>
              </a:ext>
            </a:extLst>
          </p:cNvPr>
          <p:cNvSpPr>
            <a:spLocks noGrp="1"/>
          </p:cNvSpPr>
          <p:nvPr>
            <p:ph idx="1"/>
          </p:nvPr>
        </p:nvSpPr>
        <p:spPr>
          <a:xfrm>
            <a:off x="4809676" y="490693"/>
            <a:ext cx="7276539" cy="1274189"/>
          </a:xfrm>
        </p:spPr>
        <p:txBody>
          <a:bodyPr>
            <a:normAutofit fontScale="92500"/>
          </a:bodyPr>
          <a:lstStyle/>
          <a:p>
            <a:r>
              <a:rPr lang="en-US" dirty="0" smtClean="0"/>
              <a:t>Since </a:t>
            </a:r>
            <a:r>
              <a:rPr lang="en-US" dirty="0"/>
              <a:t>there are duplicates present in the Paradise Papers dataset, we use the above query to return a list of all possible duplicates for the Aliyev family.</a:t>
            </a:r>
          </a:p>
        </p:txBody>
      </p:sp>
      <p:pic>
        <p:nvPicPr>
          <p:cNvPr id="4" name="Picture 3">
            <a:extLst>
              <a:ext uri="{FF2B5EF4-FFF2-40B4-BE49-F238E27FC236}">
                <a16:creationId xmlns:a16="http://schemas.microsoft.com/office/drawing/2014/main" id="{F50CD8BF-19A0-4E8C-804C-4043659FCD82}"/>
              </a:ext>
            </a:extLst>
          </p:cNvPr>
          <p:cNvPicPr>
            <a:picLocks noChangeAspect="1"/>
          </p:cNvPicPr>
          <p:nvPr/>
        </p:nvPicPr>
        <p:blipFill>
          <a:blip r:embed="rId2"/>
          <a:stretch>
            <a:fillRect/>
          </a:stretch>
        </p:blipFill>
        <p:spPr>
          <a:xfrm>
            <a:off x="306166" y="1560060"/>
            <a:ext cx="7276540" cy="4869402"/>
          </a:xfrm>
          <a:prstGeom prst="rect">
            <a:avLst/>
          </a:prstGeom>
        </p:spPr>
      </p:pic>
      <p:sp>
        <p:nvSpPr>
          <p:cNvPr id="5" name="TextBox 4"/>
          <p:cNvSpPr txBox="1"/>
          <p:nvPr/>
        </p:nvSpPr>
        <p:spPr>
          <a:xfrm>
            <a:off x="7968343" y="2748038"/>
            <a:ext cx="3826933" cy="1477328"/>
          </a:xfrm>
          <a:prstGeom prst="rect">
            <a:avLst/>
          </a:prstGeom>
          <a:noFill/>
        </p:spPr>
        <p:txBody>
          <a:bodyPr wrap="square" rtlCol="0">
            <a:spAutoFit/>
          </a:bodyPr>
          <a:lstStyle/>
          <a:p>
            <a:r>
              <a:rPr lang="en-US" dirty="0"/>
              <a:t>MATCH (</a:t>
            </a:r>
            <a:r>
              <a:rPr lang="en-US" dirty="0" err="1"/>
              <a:t>o:Officer</a:t>
            </a:r>
            <a:r>
              <a:rPr lang="en-US" dirty="0"/>
              <a:t>) WHERE </a:t>
            </a:r>
            <a:r>
              <a:rPr lang="en-US" dirty="0" err="1"/>
              <a:t>toLower</a:t>
            </a:r>
            <a:r>
              <a:rPr lang="en-US" dirty="0"/>
              <a:t>(o.name) CONTAINS "</a:t>
            </a:r>
            <a:r>
              <a:rPr lang="en-US" dirty="0" err="1"/>
              <a:t>aliyev</a:t>
            </a:r>
            <a:r>
              <a:rPr lang="en-US" dirty="0"/>
              <a:t>" RETURN </a:t>
            </a:r>
            <a:r>
              <a:rPr lang="en-US" dirty="0" err="1"/>
              <a:t>toLower</a:t>
            </a:r>
            <a:r>
              <a:rPr lang="en-US" dirty="0"/>
              <a:t>(split(o.name, " " )[0]) AS </a:t>
            </a:r>
            <a:r>
              <a:rPr lang="en-US" dirty="0" err="1"/>
              <a:t>first_name</a:t>
            </a:r>
            <a:r>
              <a:rPr lang="en-US" dirty="0"/>
              <a:t>, collect(o.name) AS names, count(*) AS count</a:t>
            </a:r>
          </a:p>
        </p:txBody>
      </p:sp>
    </p:spTree>
    <p:extLst>
      <p:ext uri="{BB962C8B-B14F-4D97-AF65-F5344CB8AC3E}">
        <p14:creationId xmlns:p14="http://schemas.microsoft.com/office/powerpoint/2010/main" val="280123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7D9A-0A9A-4F77-82EE-6CE186393836}"/>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34E6C8ED-4E73-4009-97A3-E7DBE7B2F73D}"/>
              </a:ext>
            </a:extLst>
          </p:cNvPr>
          <p:cNvSpPr>
            <a:spLocks noGrp="1"/>
          </p:cNvSpPr>
          <p:nvPr>
            <p:ph idx="1"/>
          </p:nvPr>
        </p:nvSpPr>
        <p:spPr/>
        <p:txBody>
          <a:bodyPr/>
          <a:lstStyle/>
          <a:p>
            <a:r>
              <a:rPr lang="en-US" dirty="0"/>
              <a:t>Similar to the Paradise Papers that we have been exploring, there exists another database – the Panama Papers – consisting of ~2.6TB of information regarding offshore connections.</a:t>
            </a:r>
          </a:p>
          <a:p>
            <a:r>
              <a:rPr lang="en-US" dirty="0"/>
              <a:t>The zip file containing the network data (in csv format) for the Panama Papers can be downloaded from the Offshore Leaks Database site (mentioned earlier</a:t>
            </a:r>
            <a:r>
              <a:rPr lang="en-US" dirty="0" smtClean="0"/>
              <a:t>): https://offshoreleaks.icij.org/pages/database</a:t>
            </a:r>
            <a:endParaRPr lang="en-US" dirty="0"/>
          </a:p>
          <a:p>
            <a:r>
              <a:rPr lang="en-US" dirty="0"/>
              <a:t>We will discuss one of the examples explored earlier – The President of Azerbaijan, Ilham Aliyev – in greater detail using the Panama Papers.</a:t>
            </a:r>
          </a:p>
          <a:p>
            <a:endParaRPr lang="en-US" dirty="0"/>
          </a:p>
        </p:txBody>
      </p:sp>
    </p:spTree>
    <p:extLst>
      <p:ext uri="{BB962C8B-B14F-4D97-AF65-F5344CB8AC3E}">
        <p14:creationId xmlns:p14="http://schemas.microsoft.com/office/powerpoint/2010/main" val="2318719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7D9A-0A9A-4F77-82EE-6CE186393836}"/>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34E6C8ED-4E73-4009-97A3-E7DBE7B2F73D}"/>
              </a:ext>
            </a:extLst>
          </p:cNvPr>
          <p:cNvSpPr>
            <a:spLocks noGrp="1"/>
          </p:cNvSpPr>
          <p:nvPr>
            <p:ph idx="1"/>
          </p:nvPr>
        </p:nvSpPr>
        <p:spPr>
          <a:xfrm>
            <a:off x="5118447" y="803186"/>
            <a:ext cx="6281873" cy="2259610"/>
          </a:xfrm>
        </p:spPr>
        <p:txBody>
          <a:bodyPr>
            <a:normAutofit fontScale="85000" lnSpcReduction="10000"/>
          </a:bodyPr>
          <a:lstStyle/>
          <a:p>
            <a:r>
              <a:rPr lang="en-US" dirty="0"/>
              <a:t>First, we begin by installing the Neo4j desktop application and creating a database, where we will later load the Panama Papers dataset.</a:t>
            </a:r>
          </a:p>
          <a:p>
            <a:r>
              <a:rPr lang="en-US" dirty="0"/>
              <a:t>Please follow the instructions to proceed with the installation:</a:t>
            </a:r>
          </a:p>
          <a:p>
            <a:r>
              <a:rPr lang="en-US" dirty="0"/>
              <a:t>Link: </a:t>
            </a:r>
            <a:r>
              <a:rPr lang="en-US" dirty="0">
                <a:solidFill>
                  <a:schemeClr val="accent1"/>
                </a:solidFill>
                <a:hlinkClick r:id="rId2">
                  <a:extLst>
                    <a:ext uri="{A12FA001-AC4F-418D-AE19-62706E023703}">
                      <ahyp:hlinkClr xmlns:ahyp="http://schemas.microsoft.com/office/drawing/2018/hyperlinkcolor" xmlns="" val="tx"/>
                    </a:ext>
                  </a:extLst>
                </a:hlinkClick>
              </a:rPr>
              <a:t>https://neo4j.com/download/</a:t>
            </a:r>
            <a:endParaRPr lang="en-US" dirty="0">
              <a:solidFill>
                <a:schemeClr val="accent1"/>
              </a:solidFill>
            </a:endParaRPr>
          </a:p>
        </p:txBody>
      </p:sp>
      <p:pic>
        <p:nvPicPr>
          <p:cNvPr id="4" name="Picture 3">
            <a:extLst>
              <a:ext uri="{FF2B5EF4-FFF2-40B4-BE49-F238E27FC236}">
                <a16:creationId xmlns:a16="http://schemas.microsoft.com/office/drawing/2014/main" id="{2F51020C-DFBD-4A4E-8432-3CF0E4214250}"/>
              </a:ext>
            </a:extLst>
          </p:cNvPr>
          <p:cNvPicPr>
            <a:picLocks noChangeAspect="1"/>
          </p:cNvPicPr>
          <p:nvPr/>
        </p:nvPicPr>
        <p:blipFill>
          <a:blip r:embed="rId3"/>
          <a:stretch>
            <a:fillRect/>
          </a:stretch>
        </p:blipFill>
        <p:spPr>
          <a:xfrm>
            <a:off x="1984042" y="3322219"/>
            <a:ext cx="5116073" cy="2041419"/>
          </a:xfrm>
          <a:prstGeom prst="rect">
            <a:avLst/>
          </a:prstGeom>
        </p:spPr>
      </p:pic>
    </p:spTree>
    <p:extLst>
      <p:ext uri="{BB962C8B-B14F-4D97-AF65-F5344CB8AC3E}">
        <p14:creationId xmlns:p14="http://schemas.microsoft.com/office/powerpoint/2010/main" val="3245261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ACB-76C0-49EA-8A6A-3CD29ED4DDE2}"/>
              </a:ext>
            </a:extLst>
          </p:cNvPr>
          <p:cNvSpPr>
            <a:spLocks noGrp="1"/>
          </p:cNvSpPr>
          <p:nvPr>
            <p:ph type="title"/>
          </p:nvPr>
        </p:nvSpPr>
        <p:spPr/>
        <p:txBody>
          <a:bodyPr/>
          <a:lstStyle/>
          <a:p>
            <a:r>
              <a:rPr lang="en-US" dirty="0"/>
              <a:t>Cypher</a:t>
            </a:r>
          </a:p>
        </p:txBody>
      </p:sp>
      <p:sp>
        <p:nvSpPr>
          <p:cNvPr id="3" name="Content Placeholder 2">
            <a:extLst>
              <a:ext uri="{FF2B5EF4-FFF2-40B4-BE49-F238E27FC236}">
                <a16:creationId xmlns:a16="http://schemas.microsoft.com/office/drawing/2014/main" id="{CD3C8D5D-7052-4B84-BF17-C3DD57846070}"/>
              </a:ext>
            </a:extLst>
          </p:cNvPr>
          <p:cNvSpPr>
            <a:spLocks noGrp="1"/>
          </p:cNvSpPr>
          <p:nvPr>
            <p:ph idx="1"/>
          </p:nvPr>
        </p:nvSpPr>
        <p:spPr>
          <a:xfrm>
            <a:off x="4669853" y="381740"/>
            <a:ext cx="7350511" cy="1296138"/>
          </a:xfrm>
        </p:spPr>
        <p:txBody>
          <a:bodyPr>
            <a:normAutofit fontScale="77500" lnSpcReduction="20000"/>
          </a:bodyPr>
          <a:lstStyle/>
          <a:p>
            <a:r>
              <a:rPr lang="en-US" dirty="0"/>
              <a:t>CREATE : Create nodes and relationships.</a:t>
            </a:r>
          </a:p>
          <a:p>
            <a:r>
              <a:rPr lang="en-US" dirty="0"/>
              <a:t>We added a relationship for the actor Daniel Radcliffe.</a:t>
            </a:r>
          </a:p>
          <a:p>
            <a:r>
              <a:rPr lang="en-US" dirty="0"/>
              <a:t>Daniel Radcliffe – ACTED_IN -&gt; Harry Potter and the Philosopher’s Stone</a:t>
            </a:r>
          </a:p>
        </p:txBody>
      </p:sp>
      <p:pic>
        <p:nvPicPr>
          <p:cNvPr id="5" name="Picture 4">
            <a:extLst>
              <a:ext uri="{FF2B5EF4-FFF2-40B4-BE49-F238E27FC236}">
                <a16:creationId xmlns:a16="http://schemas.microsoft.com/office/drawing/2014/main" id="{56A25B70-CB4E-4117-9BF5-C495E100FF7C}"/>
              </a:ext>
            </a:extLst>
          </p:cNvPr>
          <p:cNvPicPr>
            <a:picLocks noChangeAspect="1"/>
          </p:cNvPicPr>
          <p:nvPr/>
        </p:nvPicPr>
        <p:blipFill>
          <a:blip r:embed="rId2"/>
          <a:stretch>
            <a:fillRect/>
          </a:stretch>
        </p:blipFill>
        <p:spPr>
          <a:xfrm>
            <a:off x="702734" y="2162084"/>
            <a:ext cx="7339988" cy="3569517"/>
          </a:xfrm>
          <a:prstGeom prst="rect">
            <a:avLst/>
          </a:prstGeom>
        </p:spPr>
      </p:pic>
      <p:sp>
        <p:nvSpPr>
          <p:cNvPr id="4" name="TextBox 3"/>
          <p:cNvSpPr txBox="1"/>
          <p:nvPr/>
        </p:nvSpPr>
        <p:spPr>
          <a:xfrm>
            <a:off x="6666895" y="3541486"/>
            <a:ext cx="5060648" cy="1514324"/>
          </a:xfrm>
          <a:prstGeom prst="rect">
            <a:avLst/>
          </a:prstGeom>
          <a:noFill/>
        </p:spPr>
        <p:txBody>
          <a:bodyPr wrap="square" rtlCol="0">
            <a:spAutoFit/>
          </a:bodyPr>
          <a:lstStyle/>
          <a:p>
            <a:r>
              <a:rPr lang="en-US" dirty="0"/>
              <a:t>match (</a:t>
            </a:r>
            <a:r>
              <a:rPr lang="en-US" dirty="0" err="1"/>
              <a:t>n:Actor</a:t>
            </a:r>
            <a:r>
              <a:rPr lang="en-US" dirty="0"/>
              <a:t>) where n.name = "Daniel Radcliffe"</a:t>
            </a:r>
          </a:p>
          <a:p>
            <a:r>
              <a:rPr lang="en-US" dirty="0"/>
              <a:t>create (</a:t>
            </a:r>
            <a:r>
              <a:rPr lang="en-US" dirty="0" err="1"/>
              <a:t>movie:Movie</a:t>
            </a:r>
            <a:r>
              <a:rPr lang="en-US" dirty="0"/>
              <a:t> {title: "Harry Potter and the </a:t>
            </a:r>
            <a:r>
              <a:rPr lang="en-US" dirty="0" smtClean="0"/>
              <a:t>Philosopher’s </a:t>
            </a:r>
            <a:r>
              <a:rPr lang="en-US" dirty="0"/>
              <a:t>Stone", released: 2001})</a:t>
            </a:r>
          </a:p>
          <a:p>
            <a:r>
              <a:rPr lang="en-US" dirty="0"/>
              <a:t>create (n)-[</a:t>
            </a:r>
            <a:r>
              <a:rPr lang="en-US" dirty="0" err="1"/>
              <a:t>r:ACTED_IN</a:t>
            </a:r>
            <a:r>
              <a:rPr lang="en-US" dirty="0"/>
              <a:t>]-&gt;(movie)</a:t>
            </a:r>
          </a:p>
          <a:p>
            <a:r>
              <a:rPr lang="en-US" dirty="0"/>
              <a:t>return </a:t>
            </a:r>
            <a:r>
              <a:rPr lang="en-US" dirty="0" err="1"/>
              <a:t>movie,r,n</a:t>
            </a:r>
            <a:endParaRPr lang="en-US" dirty="0"/>
          </a:p>
        </p:txBody>
      </p:sp>
    </p:spTree>
    <p:extLst>
      <p:ext uri="{BB962C8B-B14F-4D97-AF65-F5344CB8AC3E}">
        <p14:creationId xmlns:p14="http://schemas.microsoft.com/office/powerpoint/2010/main" val="2824003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7D9A-0A9A-4F77-82EE-6CE186393836}"/>
              </a:ext>
            </a:extLst>
          </p:cNvPr>
          <p:cNvSpPr>
            <a:spLocks noGrp="1"/>
          </p:cNvSpPr>
          <p:nvPr>
            <p:ph type="title"/>
          </p:nvPr>
        </p:nvSpPr>
        <p:spPr/>
        <p:txBody>
          <a:bodyPr/>
          <a:lstStyle/>
          <a:p>
            <a:r>
              <a:rPr lang="en-US" dirty="0"/>
              <a:t>Panama Papers</a:t>
            </a:r>
          </a:p>
        </p:txBody>
      </p:sp>
      <p:sp>
        <p:nvSpPr>
          <p:cNvPr id="7" name="Content Placeholder 6">
            <a:extLst>
              <a:ext uri="{FF2B5EF4-FFF2-40B4-BE49-F238E27FC236}">
                <a16:creationId xmlns:a16="http://schemas.microsoft.com/office/drawing/2014/main" id="{7FC9F443-E6D0-458A-9B50-1C7538FEC0C7}"/>
              </a:ext>
            </a:extLst>
          </p:cNvPr>
          <p:cNvSpPr>
            <a:spLocks noGrp="1"/>
          </p:cNvSpPr>
          <p:nvPr>
            <p:ph idx="1"/>
          </p:nvPr>
        </p:nvSpPr>
        <p:spPr>
          <a:xfrm>
            <a:off x="5118447" y="803186"/>
            <a:ext cx="6281873" cy="413055"/>
          </a:xfrm>
        </p:spPr>
        <p:txBody>
          <a:bodyPr>
            <a:normAutofit fontScale="92500" lnSpcReduction="10000"/>
          </a:bodyPr>
          <a:lstStyle/>
          <a:p>
            <a:r>
              <a:rPr lang="en-US" dirty="0"/>
              <a:t>Create a new database as follows:</a:t>
            </a:r>
          </a:p>
        </p:txBody>
      </p:sp>
      <p:pic>
        <p:nvPicPr>
          <p:cNvPr id="5" name="Picture 4">
            <a:extLst>
              <a:ext uri="{FF2B5EF4-FFF2-40B4-BE49-F238E27FC236}">
                <a16:creationId xmlns:a16="http://schemas.microsoft.com/office/drawing/2014/main" id="{F8A299FE-DCE0-4531-B685-264269D829E2}"/>
              </a:ext>
            </a:extLst>
          </p:cNvPr>
          <p:cNvPicPr>
            <a:picLocks noChangeAspect="1"/>
          </p:cNvPicPr>
          <p:nvPr/>
        </p:nvPicPr>
        <p:blipFill>
          <a:blip r:embed="rId2"/>
          <a:stretch>
            <a:fillRect/>
          </a:stretch>
        </p:blipFill>
        <p:spPr>
          <a:xfrm>
            <a:off x="1845768" y="1543894"/>
            <a:ext cx="7007441" cy="2636570"/>
          </a:xfrm>
          <a:prstGeom prst="rect">
            <a:avLst/>
          </a:prstGeom>
        </p:spPr>
      </p:pic>
      <p:pic>
        <p:nvPicPr>
          <p:cNvPr id="8" name="Picture 7">
            <a:extLst>
              <a:ext uri="{FF2B5EF4-FFF2-40B4-BE49-F238E27FC236}">
                <a16:creationId xmlns:a16="http://schemas.microsoft.com/office/drawing/2014/main" id="{D9B25DB1-2EAA-42B2-A099-DBFD64802126}"/>
              </a:ext>
            </a:extLst>
          </p:cNvPr>
          <p:cNvPicPr>
            <a:picLocks noChangeAspect="1"/>
          </p:cNvPicPr>
          <p:nvPr/>
        </p:nvPicPr>
        <p:blipFill>
          <a:blip r:embed="rId3"/>
          <a:stretch>
            <a:fillRect/>
          </a:stretch>
        </p:blipFill>
        <p:spPr>
          <a:xfrm>
            <a:off x="1907680" y="4299889"/>
            <a:ext cx="7007441" cy="2359241"/>
          </a:xfrm>
          <a:prstGeom prst="rect">
            <a:avLst/>
          </a:prstGeom>
        </p:spPr>
      </p:pic>
    </p:spTree>
    <p:extLst>
      <p:ext uri="{BB962C8B-B14F-4D97-AF65-F5344CB8AC3E}">
        <p14:creationId xmlns:p14="http://schemas.microsoft.com/office/powerpoint/2010/main" val="2148569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7D9A-0A9A-4F77-82EE-6CE186393836}"/>
              </a:ext>
            </a:extLst>
          </p:cNvPr>
          <p:cNvSpPr>
            <a:spLocks noGrp="1"/>
          </p:cNvSpPr>
          <p:nvPr>
            <p:ph type="title"/>
          </p:nvPr>
        </p:nvSpPr>
        <p:spPr/>
        <p:txBody>
          <a:bodyPr/>
          <a:lstStyle/>
          <a:p>
            <a:r>
              <a:rPr lang="en-US" dirty="0"/>
              <a:t>Panama Papers</a:t>
            </a:r>
          </a:p>
        </p:txBody>
      </p:sp>
      <p:sp>
        <p:nvSpPr>
          <p:cNvPr id="7" name="Content Placeholder 6">
            <a:extLst>
              <a:ext uri="{FF2B5EF4-FFF2-40B4-BE49-F238E27FC236}">
                <a16:creationId xmlns:a16="http://schemas.microsoft.com/office/drawing/2014/main" id="{7FC9F443-E6D0-458A-9B50-1C7538FEC0C7}"/>
              </a:ext>
            </a:extLst>
          </p:cNvPr>
          <p:cNvSpPr>
            <a:spLocks noGrp="1"/>
          </p:cNvSpPr>
          <p:nvPr>
            <p:ph idx="1"/>
          </p:nvPr>
        </p:nvSpPr>
        <p:spPr>
          <a:xfrm>
            <a:off x="5118447" y="803186"/>
            <a:ext cx="6281873" cy="413055"/>
          </a:xfrm>
        </p:spPr>
        <p:txBody>
          <a:bodyPr>
            <a:normAutofit fontScale="92500" lnSpcReduction="10000"/>
          </a:bodyPr>
          <a:lstStyle/>
          <a:p>
            <a:r>
              <a:rPr lang="en-US" dirty="0"/>
              <a:t>Create a new database as follows:</a:t>
            </a:r>
          </a:p>
        </p:txBody>
      </p:sp>
      <p:pic>
        <p:nvPicPr>
          <p:cNvPr id="3" name="Picture 2">
            <a:extLst>
              <a:ext uri="{FF2B5EF4-FFF2-40B4-BE49-F238E27FC236}">
                <a16:creationId xmlns:a16="http://schemas.microsoft.com/office/drawing/2014/main" id="{B2B82207-ACCC-442E-8E3F-64F6EE0BC7BE}"/>
              </a:ext>
            </a:extLst>
          </p:cNvPr>
          <p:cNvPicPr>
            <a:picLocks noChangeAspect="1"/>
          </p:cNvPicPr>
          <p:nvPr/>
        </p:nvPicPr>
        <p:blipFill>
          <a:blip r:embed="rId2"/>
          <a:stretch>
            <a:fillRect/>
          </a:stretch>
        </p:blipFill>
        <p:spPr>
          <a:xfrm>
            <a:off x="1936968" y="1406114"/>
            <a:ext cx="7238474" cy="2686907"/>
          </a:xfrm>
          <a:prstGeom prst="rect">
            <a:avLst/>
          </a:prstGeom>
        </p:spPr>
      </p:pic>
      <p:pic>
        <p:nvPicPr>
          <p:cNvPr id="4" name="Picture 3">
            <a:extLst>
              <a:ext uri="{FF2B5EF4-FFF2-40B4-BE49-F238E27FC236}">
                <a16:creationId xmlns:a16="http://schemas.microsoft.com/office/drawing/2014/main" id="{827720A8-A93D-4ABE-B5B8-C8D1E225958D}"/>
              </a:ext>
            </a:extLst>
          </p:cNvPr>
          <p:cNvPicPr>
            <a:picLocks noChangeAspect="1"/>
          </p:cNvPicPr>
          <p:nvPr/>
        </p:nvPicPr>
        <p:blipFill>
          <a:blip r:embed="rId3"/>
          <a:stretch>
            <a:fillRect/>
          </a:stretch>
        </p:blipFill>
        <p:spPr>
          <a:xfrm>
            <a:off x="4870667" y="4135527"/>
            <a:ext cx="7238474" cy="2282555"/>
          </a:xfrm>
          <a:prstGeom prst="rect">
            <a:avLst/>
          </a:prstGeom>
        </p:spPr>
      </p:pic>
    </p:spTree>
    <p:extLst>
      <p:ext uri="{BB962C8B-B14F-4D97-AF65-F5344CB8AC3E}">
        <p14:creationId xmlns:p14="http://schemas.microsoft.com/office/powerpoint/2010/main" val="2747411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7D9A-0A9A-4F77-82EE-6CE186393836}"/>
              </a:ext>
            </a:extLst>
          </p:cNvPr>
          <p:cNvSpPr>
            <a:spLocks noGrp="1"/>
          </p:cNvSpPr>
          <p:nvPr>
            <p:ph type="title"/>
          </p:nvPr>
        </p:nvSpPr>
        <p:spPr/>
        <p:txBody>
          <a:bodyPr/>
          <a:lstStyle/>
          <a:p>
            <a:r>
              <a:rPr lang="en-US" dirty="0"/>
              <a:t>Panama Papers</a:t>
            </a:r>
          </a:p>
        </p:txBody>
      </p:sp>
      <p:sp>
        <p:nvSpPr>
          <p:cNvPr id="7" name="Content Placeholder 6">
            <a:extLst>
              <a:ext uri="{FF2B5EF4-FFF2-40B4-BE49-F238E27FC236}">
                <a16:creationId xmlns:a16="http://schemas.microsoft.com/office/drawing/2014/main" id="{7FC9F443-E6D0-458A-9B50-1C7538FEC0C7}"/>
              </a:ext>
            </a:extLst>
          </p:cNvPr>
          <p:cNvSpPr>
            <a:spLocks noGrp="1"/>
          </p:cNvSpPr>
          <p:nvPr>
            <p:ph idx="1"/>
          </p:nvPr>
        </p:nvSpPr>
        <p:spPr>
          <a:xfrm>
            <a:off x="5118447" y="803186"/>
            <a:ext cx="6281873" cy="413055"/>
          </a:xfrm>
        </p:spPr>
        <p:txBody>
          <a:bodyPr>
            <a:normAutofit fontScale="85000" lnSpcReduction="10000"/>
          </a:bodyPr>
          <a:lstStyle/>
          <a:p>
            <a:r>
              <a:rPr lang="en-US" dirty="0"/>
              <a:t>Start the database and open Neo4j browser:</a:t>
            </a:r>
          </a:p>
        </p:txBody>
      </p:sp>
      <p:pic>
        <p:nvPicPr>
          <p:cNvPr id="5" name="Picture 4">
            <a:extLst>
              <a:ext uri="{FF2B5EF4-FFF2-40B4-BE49-F238E27FC236}">
                <a16:creationId xmlns:a16="http://schemas.microsoft.com/office/drawing/2014/main" id="{E58A9B67-1EE3-442E-96E9-1D3A698FFC6E}"/>
              </a:ext>
            </a:extLst>
          </p:cNvPr>
          <p:cNvPicPr>
            <a:picLocks noChangeAspect="1"/>
          </p:cNvPicPr>
          <p:nvPr/>
        </p:nvPicPr>
        <p:blipFill>
          <a:blip r:embed="rId2"/>
          <a:stretch>
            <a:fillRect/>
          </a:stretch>
        </p:blipFill>
        <p:spPr>
          <a:xfrm>
            <a:off x="1578677" y="1409757"/>
            <a:ext cx="7428396" cy="2361460"/>
          </a:xfrm>
          <a:prstGeom prst="rect">
            <a:avLst/>
          </a:prstGeom>
        </p:spPr>
      </p:pic>
      <p:pic>
        <p:nvPicPr>
          <p:cNvPr id="6" name="Picture 5">
            <a:extLst>
              <a:ext uri="{FF2B5EF4-FFF2-40B4-BE49-F238E27FC236}">
                <a16:creationId xmlns:a16="http://schemas.microsoft.com/office/drawing/2014/main" id="{E40A4B7E-1384-4265-9517-CA1743493126}"/>
              </a:ext>
            </a:extLst>
          </p:cNvPr>
          <p:cNvPicPr>
            <a:picLocks noChangeAspect="1"/>
          </p:cNvPicPr>
          <p:nvPr/>
        </p:nvPicPr>
        <p:blipFill>
          <a:blip r:embed="rId3"/>
          <a:stretch>
            <a:fillRect/>
          </a:stretch>
        </p:blipFill>
        <p:spPr>
          <a:xfrm>
            <a:off x="1767770" y="3874244"/>
            <a:ext cx="7415516" cy="2361460"/>
          </a:xfrm>
          <a:prstGeom prst="rect">
            <a:avLst/>
          </a:prstGeom>
        </p:spPr>
      </p:pic>
    </p:spTree>
    <p:extLst>
      <p:ext uri="{BB962C8B-B14F-4D97-AF65-F5344CB8AC3E}">
        <p14:creationId xmlns:p14="http://schemas.microsoft.com/office/powerpoint/2010/main" val="3360809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7D9A-0A9A-4F77-82EE-6CE186393836}"/>
              </a:ext>
            </a:extLst>
          </p:cNvPr>
          <p:cNvSpPr>
            <a:spLocks noGrp="1"/>
          </p:cNvSpPr>
          <p:nvPr>
            <p:ph type="title"/>
          </p:nvPr>
        </p:nvSpPr>
        <p:spPr/>
        <p:txBody>
          <a:bodyPr/>
          <a:lstStyle/>
          <a:p>
            <a:r>
              <a:rPr lang="en-US" dirty="0"/>
              <a:t>Panama Papers</a:t>
            </a:r>
          </a:p>
        </p:txBody>
      </p:sp>
      <p:sp>
        <p:nvSpPr>
          <p:cNvPr id="7" name="Content Placeholder 6">
            <a:extLst>
              <a:ext uri="{FF2B5EF4-FFF2-40B4-BE49-F238E27FC236}">
                <a16:creationId xmlns:a16="http://schemas.microsoft.com/office/drawing/2014/main" id="{7FC9F443-E6D0-458A-9B50-1C7538FEC0C7}"/>
              </a:ext>
            </a:extLst>
          </p:cNvPr>
          <p:cNvSpPr>
            <a:spLocks noGrp="1"/>
          </p:cNvSpPr>
          <p:nvPr>
            <p:ph idx="1"/>
          </p:nvPr>
        </p:nvSpPr>
        <p:spPr>
          <a:xfrm>
            <a:off x="5118447" y="803186"/>
            <a:ext cx="6281873" cy="413055"/>
          </a:xfrm>
        </p:spPr>
        <p:txBody>
          <a:bodyPr>
            <a:normAutofit fontScale="85000" lnSpcReduction="10000"/>
          </a:bodyPr>
          <a:lstStyle/>
          <a:p>
            <a:r>
              <a:rPr lang="en-US" dirty="0"/>
              <a:t>Start the database and open Neo4j browser:</a:t>
            </a:r>
          </a:p>
        </p:txBody>
      </p:sp>
      <p:pic>
        <p:nvPicPr>
          <p:cNvPr id="3" name="Picture 2">
            <a:extLst>
              <a:ext uri="{FF2B5EF4-FFF2-40B4-BE49-F238E27FC236}">
                <a16:creationId xmlns:a16="http://schemas.microsoft.com/office/drawing/2014/main" id="{1DF250FA-88B1-46FE-9925-4C93E92177C2}"/>
              </a:ext>
            </a:extLst>
          </p:cNvPr>
          <p:cNvPicPr>
            <a:picLocks noChangeAspect="1"/>
          </p:cNvPicPr>
          <p:nvPr/>
        </p:nvPicPr>
        <p:blipFill>
          <a:blip r:embed="rId2"/>
          <a:stretch>
            <a:fillRect/>
          </a:stretch>
        </p:blipFill>
        <p:spPr>
          <a:xfrm>
            <a:off x="838200" y="1449603"/>
            <a:ext cx="7572096" cy="2456442"/>
          </a:xfrm>
          <a:prstGeom prst="rect">
            <a:avLst/>
          </a:prstGeom>
        </p:spPr>
      </p:pic>
      <p:pic>
        <p:nvPicPr>
          <p:cNvPr id="4" name="Picture 3">
            <a:extLst>
              <a:ext uri="{FF2B5EF4-FFF2-40B4-BE49-F238E27FC236}">
                <a16:creationId xmlns:a16="http://schemas.microsoft.com/office/drawing/2014/main" id="{25FB1A19-F1E2-4995-8E87-E6790640EC2F}"/>
              </a:ext>
            </a:extLst>
          </p:cNvPr>
          <p:cNvPicPr>
            <a:picLocks noChangeAspect="1"/>
          </p:cNvPicPr>
          <p:nvPr/>
        </p:nvPicPr>
        <p:blipFill>
          <a:blip r:embed="rId3"/>
          <a:stretch>
            <a:fillRect/>
          </a:stretch>
        </p:blipFill>
        <p:spPr>
          <a:xfrm>
            <a:off x="2064798" y="3816520"/>
            <a:ext cx="5118900" cy="2957592"/>
          </a:xfrm>
          <a:prstGeom prst="rect">
            <a:avLst/>
          </a:prstGeom>
        </p:spPr>
      </p:pic>
    </p:spTree>
    <p:extLst>
      <p:ext uri="{BB962C8B-B14F-4D97-AF65-F5344CB8AC3E}">
        <p14:creationId xmlns:p14="http://schemas.microsoft.com/office/powerpoint/2010/main" val="1679155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7D9A-0A9A-4F77-82EE-6CE186393836}"/>
              </a:ext>
            </a:extLst>
          </p:cNvPr>
          <p:cNvSpPr>
            <a:spLocks noGrp="1"/>
          </p:cNvSpPr>
          <p:nvPr>
            <p:ph type="title"/>
          </p:nvPr>
        </p:nvSpPr>
        <p:spPr/>
        <p:txBody>
          <a:bodyPr/>
          <a:lstStyle/>
          <a:p>
            <a:r>
              <a:rPr lang="en-US" dirty="0"/>
              <a:t>Panama Papers</a:t>
            </a:r>
          </a:p>
        </p:txBody>
      </p:sp>
      <p:sp>
        <p:nvSpPr>
          <p:cNvPr id="7" name="Content Placeholder 6">
            <a:extLst>
              <a:ext uri="{FF2B5EF4-FFF2-40B4-BE49-F238E27FC236}">
                <a16:creationId xmlns:a16="http://schemas.microsoft.com/office/drawing/2014/main" id="{7FC9F443-E6D0-458A-9B50-1C7538FEC0C7}"/>
              </a:ext>
            </a:extLst>
          </p:cNvPr>
          <p:cNvSpPr>
            <a:spLocks noGrp="1"/>
          </p:cNvSpPr>
          <p:nvPr>
            <p:ph idx="1"/>
          </p:nvPr>
        </p:nvSpPr>
        <p:spPr>
          <a:xfrm>
            <a:off x="4729606" y="803185"/>
            <a:ext cx="7204942" cy="1029551"/>
          </a:xfrm>
        </p:spPr>
        <p:txBody>
          <a:bodyPr>
            <a:normAutofit fontScale="92500" lnSpcReduction="20000"/>
          </a:bodyPr>
          <a:lstStyle/>
          <a:p>
            <a:r>
              <a:rPr lang="en-US" dirty="0"/>
              <a:t>You can also install plugins using the plugins tab. APOC, GRAPH ALGORITHMS and </a:t>
            </a:r>
            <a:r>
              <a:rPr lang="en-US" dirty="0" err="1"/>
              <a:t>GraphQL</a:t>
            </a:r>
            <a:r>
              <a:rPr lang="en-US" dirty="0"/>
              <a:t> are the different plugins available with Neo4j.</a:t>
            </a:r>
          </a:p>
        </p:txBody>
      </p:sp>
      <p:pic>
        <p:nvPicPr>
          <p:cNvPr id="5" name="Picture 4">
            <a:extLst>
              <a:ext uri="{FF2B5EF4-FFF2-40B4-BE49-F238E27FC236}">
                <a16:creationId xmlns:a16="http://schemas.microsoft.com/office/drawing/2014/main" id="{B4A97F6E-55CC-465C-AF67-AED21D3C0DC0}"/>
              </a:ext>
            </a:extLst>
          </p:cNvPr>
          <p:cNvPicPr>
            <a:picLocks noChangeAspect="1"/>
          </p:cNvPicPr>
          <p:nvPr/>
        </p:nvPicPr>
        <p:blipFill>
          <a:blip r:embed="rId2"/>
          <a:stretch>
            <a:fillRect/>
          </a:stretch>
        </p:blipFill>
        <p:spPr>
          <a:xfrm>
            <a:off x="1391321" y="1987732"/>
            <a:ext cx="7204942" cy="3648223"/>
          </a:xfrm>
          <a:prstGeom prst="rect">
            <a:avLst/>
          </a:prstGeom>
        </p:spPr>
      </p:pic>
      <p:sp>
        <p:nvSpPr>
          <p:cNvPr id="6" name="Oval 5">
            <a:extLst>
              <a:ext uri="{FF2B5EF4-FFF2-40B4-BE49-F238E27FC236}">
                <a16:creationId xmlns:a16="http://schemas.microsoft.com/office/drawing/2014/main" id="{8AE32F0C-431E-44BB-9A5F-6082B0E86304}"/>
              </a:ext>
            </a:extLst>
          </p:cNvPr>
          <p:cNvSpPr/>
          <p:nvPr/>
        </p:nvSpPr>
        <p:spPr>
          <a:xfrm>
            <a:off x="2941104" y="4685680"/>
            <a:ext cx="5838548" cy="1105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912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7D9A-0A9A-4F77-82EE-6CE186393836}"/>
              </a:ext>
            </a:extLst>
          </p:cNvPr>
          <p:cNvSpPr>
            <a:spLocks noGrp="1"/>
          </p:cNvSpPr>
          <p:nvPr>
            <p:ph type="title"/>
          </p:nvPr>
        </p:nvSpPr>
        <p:spPr/>
        <p:txBody>
          <a:bodyPr/>
          <a:lstStyle/>
          <a:p>
            <a:r>
              <a:rPr lang="en-US" dirty="0"/>
              <a:t>Panama Papers</a:t>
            </a:r>
          </a:p>
        </p:txBody>
      </p:sp>
      <p:sp>
        <p:nvSpPr>
          <p:cNvPr id="7" name="Content Placeholder 6">
            <a:extLst>
              <a:ext uri="{FF2B5EF4-FFF2-40B4-BE49-F238E27FC236}">
                <a16:creationId xmlns:a16="http://schemas.microsoft.com/office/drawing/2014/main" id="{7FC9F443-E6D0-458A-9B50-1C7538FEC0C7}"/>
              </a:ext>
            </a:extLst>
          </p:cNvPr>
          <p:cNvSpPr>
            <a:spLocks noGrp="1"/>
          </p:cNvSpPr>
          <p:nvPr>
            <p:ph idx="1"/>
          </p:nvPr>
        </p:nvSpPr>
        <p:spPr>
          <a:xfrm>
            <a:off x="4729606" y="803185"/>
            <a:ext cx="7204942" cy="1029551"/>
          </a:xfrm>
        </p:spPr>
        <p:txBody>
          <a:bodyPr>
            <a:normAutofit/>
          </a:bodyPr>
          <a:lstStyle/>
          <a:p>
            <a:r>
              <a:rPr lang="en-US" dirty="0"/>
              <a:t>Click on “Manage” and install plugins from the Plugins tab.</a:t>
            </a:r>
          </a:p>
        </p:txBody>
      </p:sp>
      <p:pic>
        <p:nvPicPr>
          <p:cNvPr id="3" name="Picture 2">
            <a:extLst>
              <a:ext uri="{FF2B5EF4-FFF2-40B4-BE49-F238E27FC236}">
                <a16:creationId xmlns:a16="http://schemas.microsoft.com/office/drawing/2014/main" id="{EDD5A9F4-CC21-4BD8-8AEF-70E8711B6716}"/>
              </a:ext>
            </a:extLst>
          </p:cNvPr>
          <p:cNvPicPr>
            <a:picLocks noChangeAspect="1"/>
          </p:cNvPicPr>
          <p:nvPr/>
        </p:nvPicPr>
        <p:blipFill>
          <a:blip r:embed="rId2"/>
          <a:stretch>
            <a:fillRect/>
          </a:stretch>
        </p:blipFill>
        <p:spPr>
          <a:xfrm>
            <a:off x="1657793" y="1889886"/>
            <a:ext cx="7391804" cy="3912085"/>
          </a:xfrm>
          <a:prstGeom prst="rect">
            <a:avLst/>
          </a:prstGeom>
        </p:spPr>
      </p:pic>
    </p:spTree>
    <p:extLst>
      <p:ext uri="{BB962C8B-B14F-4D97-AF65-F5344CB8AC3E}">
        <p14:creationId xmlns:p14="http://schemas.microsoft.com/office/powerpoint/2010/main" val="2250277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7D9A-0A9A-4F77-82EE-6CE186393836}"/>
              </a:ext>
            </a:extLst>
          </p:cNvPr>
          <p:cNvSpPr>
            <a:spLocks noGrp="1"/>
          </p:cNvSpPr>
          <p:nvPr>
            <p:ph type="title"/>
          </p:nvPr>
        </p:nvSpPr>
        <p:spPr/>
        <p:txBody>
          <a:bodyPr/>
          <a:lstStyle/>
          <a:p>
            <a:r>
              <a:rPr lang="en-US" dirty="0"/>
              <a:t>Panama Papers</a:t>
            </a:r>
          </a:p>
        </p:txBody>
      </p:sp>
      <p:sp>
        <p:nvSpPr>
          <p:cNvPr id="7" name="Content Placeholder 6">
            <a:extLst>
              <a:ext uri="{FF2B5EF4-FFF2-40B4-BE49-F238E27FC236}">
                <a16:creationId xmlns:a16="http://schemas.microsoft.com/office/drawing/2014/main" id="{7FC9F443-E6D0-458A-9B50-1C7538FEC0C7}"/>
              </a:ext>
            </a:extLst>
          </p:cNvPr>
          <p:cNvSpPr>
            <a:spLocks noGrp="1"/>
          </p:cNvSpPr>
          <p:nvPr>
            <p:ph idx="1"/>
          </p:nvPr>
        </p:nvSpPr>
        <p:spPr>
          <a:xfrm>
            <a:off x="4729606" y="1287262"/>
            <a:ext cx="7204942" cy="4296792"/>
          </a:xfrm>
        </p:spPr>
        <p:txBody>
          <a:bodyPr>
            <a:normAutofit/>
          </a:bodyPr>
          <a:lstStyle/>
          <a:p>
            <a:r>
              <a:rPr lang="en-US" dirty="0"/>
              <a:t>You are now ready to run different Cypher queries on your own Neo4j database.</a:t>
            </a:r>
          </a:p>
          <a:p>
            <a:r>
              <a:rPr lang="en-US" dirty="0"/>
              <a:t>Open the browser and use it to run queries.</a:t>
            </a:r>
          </a:p>
          <a:p>
            <a:r>
              <a:rPr lang="en-US" dirty="0"/>
              <a:t>In case a query runs for too long, you may terminate it using the following Cypher statements (available only on Enterprise version &gt; 3.1)</a:t>
            </a:r>
          </a:p>
          <a:p>
            <a:endParaRPr lang="en-US" dirty="0"/>
          </a:p>
        </p:txBody>
      </p:sp>
      <p:pic>
        <p:nvPicPr>
          <p:cNvPr id="4" name="Picture 3">
            <a:extLst>
              <a:ext uri="{FF2B5EF4-FFF2-40B4-BE49-F238E27FC236}">
                <a16:creationId xmlns:a16="http://schemas.microsoft.com/office/drawing/2014/main" id="{5F53AACE-7D0B-4A42-82BF-9D914DB4ACD2}"/>
              </a:ext>
            </a:extLst>
          </p:cNvPr>
          <p:cNvPicPr>
            <a:picLocks noChangeAspect="1"/>
          </p:cNvPicPr>
          <p:nvPr/>
        </p:nvPicPr>
        <p:blipFill>
          <a:blip r:embed="rId2"/>
          <a:stretch>
            <a:fillRect/>
          </a:stretch>
        </p:blipFill>
        <p:spPr>
          <a:xfrm>
            <a:off x="1626430" y="4519202"/>
            <a:ext cx="3173720" cy="598815"/>
          </a:xfrm>
          <a:prstGeom prst="rect">
            <a:avLst/>
          </a:prstGeom>
        </p:spPr>
      </p:pic>
      <p:sp>
        <p:nvSpPr>
          <p:cNvPr id="3" name="TextBox 2"/>
          <p:cNvSpPr txBox="1"/>
          <p:nvPr/>
        </p:nvSpPr>
        <p:spPr>
          <a:xfrm>
            <a:off x="726004" y="5873367"/>
            <a:ext cx="11124265" cy="646331"/>
          </a:xfrm>
          <a:prstGeom prst="rect">
            <a:avLst/>
          </a:prstGeom>
          <a:noFill/>
        </p:spPr>
        <p:txBody>
          <a:bodyPr wrap="square" rtlCol="0">
            <a:spAutoFit/>
          </a:bodyPr>
          <a:lstStyle/>
          <a:p>
            <a:r>
              <a:rPr lang="en-US" dirty="0" smtClean="0"/>
              <a:t>Queries on how to load the data are inspired from </a:t>
            </a:r>
            <a:br>
              <a:rPr lang="en-US" dirty="0" smtClean="0"/>
            </a:br>
            <a:r>
              <a:rPr lang="en-US" dirty="0" smtClean="0"/>
              <a:t>https://www.prgarnett.net/panama-papers-import-data-to-neo4j-using-cypher/</a:t>
            </a:r>
            <a:endParaRPr lang="en-US" dirty="0"/>
          </a:p>
        </p:txBody>
      </p:sp>
      <p:pic>
        <p:nvPicPr>
          <p:cNvPr id="5" name="Picture 4"/>
          <p:cNvPicPr>
            <a:picLocks noChangeAspect="1"/>
          </p:cNvPicPr>
          <p:nvPr/>
        </p:nvPicPr>
        <p:blipFill>
          <a:blip r:embed="rId3"/>
          <a:stretch>
            <a:fillRect/>
          </a:stretch>
        </p:blipFill>
        <p:spPr>
          <a:xfrm>
            <a:off x="6731416" y="4368040"/>
            <a:ext cx="5203132" cy="1255283"/>
          </a:xfrm>
          <a:prstGeom prst="rect">
            <a:avLst/>
          </a:prstGeom>
        </p:spPr>
      </p:pic>
    </p:spTree>
    <p:extLst>
      <p:ext uri="{BB962C8B-B14F-4D97-AF65-F5344CB8AC3E}">
        <p14:creationId xmlns:p14="http://schemas.microsoft.com/office/powerpoint/2010/main" val="900480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7D9A-0A9A-4F77-82EE-6CE186393836}"/>
              </a:ext>
            </a:extLst>
          </p:cNvPr>
          <p:cNvSpPr>
            <a:spLocks noGrp="1"/>
          </p:cNvSpPr>
          <p:nvPr>
            <p:ph type="title"/>
          </p:nvPr>
        </p:nvSpPr>
        <p:spPr/>
        <p:txBody>
          <a:bodyPr/>
          <a:lstStyle/>
          <a:p>
            <a:r>
              <a:rPr lang="en-US" dirty="0"/>
              <a:t>Panama Papers</a:t>
            </a:r>
          </a:p>
        </p:txBody>
      </p:sp>
      <p:sp>
        <p:nvSpPr>
          <p:cNvPr id="7" name="Content Placeholder 6">
            <a:extLst>
              <a:ext uri="{FF2B5EF4-FFF2-40B4-BE49-F238E27FC236}">
                <a16:creationId xmlns:a16="http://schemas.microsoft.com/office/drawing/2014/main" id="{7FC9F443-E6D0-458A-9B50-1C7538FEC0C7}"/>
              </a:ext>
            </a:extLst>
          </p:cNvPr>
          <p:cNvSpPr>
            <a:spLocks noGrp="1"/>
          </p:cNvSpPr>
          <p:nvPr>
            <p:ph idx="1"/>
          </p:nvPr>
        </p:nvSpPr>
        <p:spPr>
          <a:xfrm>
            <a:off x="4702973" y="1197018"/>
            <a:ext cx="7204942" cy="1518082"/>
          </a:xfrm>
        </p:spPr>
        <p:txBody>
          <a:bodyPr>
            <a:normAutofit fontScale="85000" lnSpcReduction="20000"/>
          </a:bodyPr>
          <a:lstStyle/>
          <a:p>
            <a:r>
              <a:rPr lang="en-US" dirty="0"/>
              <a:t>Now, unzip the downloaded Panama Papers database and place it in the “import” location for your Neo4j desktop.</a:t>
            </a:r>
          </a:p>
          <a:p>
            <a:r>
              <a:rPr lang="en-US" dirty="0"/>
              <a:t>To access the import location, click “Manage”, use the arrow next to Open Folder and click on Import.</a:t>
            </a:r>
          </a:p>
          <a:p>
            <a:endParaRPr lang="en-US" dirty="0"/>
          </a:p>
        </p:txBody>
      </p:sp>
      <p:pic>
        <p:nvPicPr>
          <p:cNvPr id="3" name="Picture 2">
            <a:extLst>
              <a:ext uri="{FF2B5EF4-FFF2-40B4-BE49-F238E27FC236}">
                <a16:creationId xmlns:a16="http://schemas.microsoft.com/office/drawing/2014/main" id="{19F9775E-537E-454C-B152-4496B271271E}"/>
              </a:ext>
            </a:extLst>
          </p:cNvPr>
          <p:cNvPicPr>
            <a:picLocks noChangeAspect="1"/>
          </p:cNvPicPr>
          <p:nvPr/>
        </p:nvPicPr>
        <p:blipFill>
          <a:blip r:embed="rId2"/>
          <a:stretch>
            <a:fillRect/>
          </a:stretch>
        </p:blipFill>
        <p:spPr>
          <a:xfrm>
            <a:off x="882689" y="2735827"/>
            <a:ext cx="6724095" cy="2196538"/>
          </a:xfrm>
          <a:prstGeom prst="rect">
            <a:avLst/>
          </a:prstGeom>
        </p:spPr>
      </p:pic>
      <p:sp>
        <p:nvSpPr>
          <p:cNvPr id="5" name="Oval 4">
            <a:extLst>
              <a:ext uri="{FF2B5EF4-FFF2-40B4-BE49-F238E27FC236}">
                <a16:creationId xmlns:a16="http://schemas.microsoft.com/office/drawing/2014/main" id="{60EECD1C-9540-4B1C-8285-C2D93AAA4E11}"/>
              </a:ext>
            </a:extLst>
          </p:cNvPr>
          <p:cNvSpPr/>
          <p:nvPr/>
        </p:nvSpPr>
        <p:spPr>
          <a:xfrm>
            <a:off x="4468819" y="3449520"/>
            <a:ext cx="994299" cy="3107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6">
            <a:extLst>
              <a:ext uri="{FF2B5EF4-FFF2-40B4-BE49-F238E27FC236}">
                <a16:creationId xmlns:a16="http://schemas.microsoft.com/office/drawing/2014/main" id="{523A23D1-1F86-4168-8EDC-7C551A384AB3}"/>
              </a:ext>
            </a:extLst>
          </p:cNvPr>
          <p:cNvSpPr txBox="1">
            <a:spLocks/>
          </p:cNvSpPr>
          <p:nvPr/>
        </p:nvSpPr>
        <p:spPr>
          <a:xfrm>
            <a:off x="5463118" y="4326427"/>
            <a:ext cx="7204942" cy="914400"/>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Place all the csv files in the import folder which opens up.</a:t>
            </a:r>
          </a:p>
        </p:txBody>
      </p:sp>
      <p:pic>
        <p:nvPicPr>
          <p:cNvPr id="4" name="Picture 3"/>
          <p:cNvPicPr>
            <a:picLocks noChangeAspect="1"/>
          </p:cNvPicPr>
          <p:nvPr/>
        </p:nvPicPr>
        <p:blipFill>
          <a:blip r:embed="rId3"/>
          <a:stretch>
            <a:fillRect/>
          </a:stretch>
        </p:blipFill>
        <p:spPr>
          <a:xfrm>
            <a:off x="3023691" y="5122820"/>
            <a:ext cx="8145452" cy="1608959"/>
          </a:xfrm>
          <a:prstGeom prst="rect">
            <a:avLst/>
          </a:prstGeom>
        </p:spPr>
      </p:pic>
    </p:spTree>
    <p:extLst>
      <p:ext uri="{BB962C8B-B14F-4D97-AF65-F5344CB8AC3E}">
        <p14:creationId xmlns:p14="http://schemas.microsoft.com/office/powerpoint/2010/main" val="3384921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5268" y="457277"/>
            <a:ext cx="10515600" cy="1612854"/>
          </a:xfrm>
          <a:prstGeom prst="rect">
            <a:avLst/>
          </a:prstGeom>
        </p:spPr>
      </p:pic>
      <p:pic>
        <p:nvPicPr>
          <p:cNvPr id="5" name="Picture 4"/>
          <p:cNvPicPr>
            <a:picLocks noChangeAspect="1"/>
          </p:cNvPicPr>
          <p:nvPr/>
        </p:nvPicPr>
        <p:blipFill>
          <a:blip r:embed="rId3"/>
          <a:stretch>
            <a:fillRect/>
          </a:stretch>
        </p:blipFill>
        <p:spPr>
          <a:xfrm>
            <a:off x="305268" y="2266365"/>
            <a:ext cx="10804826" cy="1638000"/>
          </a:xfrm>
          <a:prstGeom prst="rect">
            <a:avLst/>
          </a:prstGeom>
        </p:spPr>
      </p:pic>
      <p:pic>
        <p:nvPicPr>
          <p:cNvPr id="6" name="Picture 5"/>
          <p:cNvPicPr>
            <a:picLocks noChangeAspect="1"/>
          </p:cNvPicPr>
          <p:nvPr/>
        </p:nvPicPr>
        <p:blipFill>
          <a:blip r:embed="rId4"/>
          <a:stretch>
            <a:fillRect/>
          </a:stretch>
        </p:blipFill>
        <p:spPr>
          <a:xfrm>
            <a:off x="375856" y="4100599"/>
            <a:ext cx="10734238" cy="1763698"/>
          </a:xfrm>
          <a:prstGeom prst="rect">
            <a:avLst/>
          </a:prstGeom>
        </p:spPr>
      </p:pic>
    </p:spTree>
    <p:extLst>
      <p:ext uri="{BB962C8B-B14F-4D97-AF65-F5344CB8AC3E}">
        <p14:creationId xmlns:p14="http://schemas.microsoft.com/office/powerpoint/2010/main" val="1126150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files</a:t>
            </a:r>
            <a:endParaRPr lang="en-US" dirty="0"/>
          </a:p>
        </p:txBody>
      </p:sp>
      <p:pic>
        <p:nvPicPr>
          <p:cNvPr id="4" name="Content Placeholder 3"/>
          <p:cNvPicPr>
            <a:picLocks noGrp="1" noChangeAspect="1"/>
          </p:cNvPicPr>
          <p:nvPr>
            <p:ph idx="1"/>
          </p:nvPr>
        </p:nvPicPr>
        <p:blipFill>
          <a:blip r:embed="rId2"/>
          <a:stretch>
            <a:fillRect/>
          </a:stretch>
        </p:blipFill>
        <p:spPr>
          <a:xfrm>
            <a:off x="1779188" y="1903835"/>
            <a:ext cx="5391150" cy="1457325"/>
          </a:xfrm>
          <a:prstGeom prst="rect">
            <a:avLst/>
          </a:prstGeom>
        </p:spPr>
      </p:pic>
      <p:sp>
        <p:nvSpPr>
          <p:cNvPr id="5" name="TextBox 4"/>
          <p:cNvSpPr txBox="1"/>
          <p:nvPr/>
        </p:nvSpPr>
        <p:spPr>
          <a:xfrm>
            <a:off x="1632456" y="4033458"/>
            <a:ext cx="7876182" cy="1754326"/>
          </a:xfrm>
          <a:prstGeom prst="rect">
            <a:avLst/>
          </a:prstGeom>
          <a:noFill/>
        </p:spPr>
        <p:txBody>
          <a:bodyPr wrap="square" rtlCol="0">
            <a:spAutoFit/>
          </a:bodyPr>
          <a:lstStyle/>
          <a:p>
            <a:r>
              <a:rPr lang="en-US" dirty="0" smtClean="0"/>
              <a:t>In address and officer files, there are some special character “\” right in front of the closing quotation mark“””, which is not allowed. Please delete it, then try to import again. </a:t>
            </a:r>
          </a:p>
          <a:p>
            <a:endParaRPr lang="en-US" dirty="0"/>
          </a:p>
          <a:p>
            <a:r>
              <a:rPr lang="en-US" dirty="0" smtClean="0"/>
              <a:t>Please change “WANG LI\” to “WANG LI”</a:t>
            </a:r>
            <a:endParaRPr lang="en-US" dirty="0"/>
          </a:p>
          <a:p>
            <a:endParaRPr lang="en-US" dirty="0" smtClean="0"/>
          </a:p>
        </p:txBody>
      </p:sp>
    </p:spTree>
    <p:extLst>
      <p:ext uri="{BB962C8B-B14F-4D97-AF65-F5344CB8AC3E}">
        <p14:creationId xmlns:p14="http://schemas.microsoft.com/office/powerpoint/2010/main" val="2403157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ACB-76C0-49EA-8A6A-3CD29ED4DDE2}"/>
              </a:ext>
            </a:extLst>
          </p:cNvPr>
          <p:cNvSpPr>
            <a:spLocks noGrp="1"/>
          </p:cNvSpPr>
          <p:nvPr>
            <p:ph type="title"/>
          </p:nvPr>
        </p:nvSpPr>
        <p:spPr/>
        <p:txBody>
          <a:bodyPr/>
          <a:lstStyle/>
          <a:p>
            <a:r>
              <a:rPr lang="en-US" dirty="0"/>
              <a:t>Cypher</a:t>
            </a:r>
          </a:p>
        </p:txBody>
      </p:sp>
      <p:sp>
        <p:nvSpPr>
          <p:cNvPr id="3" name="Content Placeholder 2">
            <a:extLst>
              <a:ext uri="{FF2B5EF4-FFF2-40B4-BE49-F238E27FC236}">
                <a16:creationId xmlns:a16="http://schemas.microsoft.com/office/drawing/2014/main" id="{CD3C8D5D-7052-4B84-BF17-C3DD57846070}"/>
              </a:ext>
            </a:extLst>
          </p:cNvPr>
          <p:cNvSpPr>
            <a:spLocks noGrp="1"/>
          </p:cNvSpPr>
          <p:nvPr>
            <p:ph idx="1"/>
          </p:nvPr>
        </p:nvSpPr>
        <p:spPr>
          <a:xfrm>
            <a:off x="4643221" y="530003"/>
            <a:ext cx="7350511" cy="1819922"/>
          </a:xfrm>
        </p:spPr>
        <p:txBody>
          <a:bodyPr>
            <a:normAutofit fontScale="62500" lnSpcReduction="20000"/>
          </a:bodyPr>
          <a:lstStyle/>
          <a:p>
            <a:r>
              <a:rPr lang="en-US" dirty="0"/>
              <a:t>MATCH : Used to specify the patterns to search for in the database.</a:t>
            </a:r>
          </a:p>
          <a:p>
            <a:r>
              <a:rPr lang="en-US" dirty="0"/>
              <a:t>WHERE: Adds constraints to the patterns in a MATCH or OPTIONAL MATCH clause or filters the results of a WITH clause.</a:t>
            </a:r>
          </a:p>
          <a:p>
            <a:r>
              <a:rPr lang="en-US" dirty="0"/>
              <a:t>RETURN: Defines what to include in the query result set.</a:t>
            </a:r>
          </a:p>
          <a:p>
            <a:r>
              <a:rPr lang="en-US" dirty="0"/>
              <a:t>Here, you can see all the movies where Daniel Radcliffe has acted in, including the node we added : Harry Potter and the Philosopher’s stone</a:t>
            </a:r>
          </a:p>
          <a:p>
            <a:endParaRPr lang="en-US" dirty="0"/>
          </a:p>
        </p:txBody>
      </p:sp>
      <p:pic>
        <p:nvPicPr>
          <p:cNvPr id="5" name="Picture 4">
            <a:extLst>
              <a:ext uri="{FF2B5EF4-FFF2-40B4-BE49-F238E27FC236}">
                <a16:creationId xmlns:a16="http://schemas.microsoft.com/office/drawing/2014/main" id="{26271E5A-1894-43FD-B774-C9ABC30EBE45}"/>
              </a:ext>
            </a:extLst>
          </p:cNvPr>
          <p:cNvPicPr>
            <a:picLocks noChangeAspect="1"/>
          </p:cNvPicPr>
          <p:nvPr/>
        </p:nvPicPr>
        <p:blipFill>
          <a:blip r:embed="rId2"/>
          <a:stretch>
            <a:fillRect/>
          </a:stretch>
        </p:blipFill>
        <p:spPr>
          <a:xfrm>
            <a:off x="732176" y="2224891"/>
            <a:ext cx="5819740" cy="4090571"/>
          </a:xfrm>
          <a:prstGeom prst="rect">
            <a:avLst/>
          </a:prstGeom>
        </p:spPr>
      </p:pic>
      <p:sp>
        <p:nvSpPr>
          <p:cNvPr id="4" name="TextBox 3"/>
          <p:cNvSpPr txBox="1"/>
          <p:nvPr/>
        </p:nvSpPr>
        <p:spPr>
          <a:xfrm>
            <a:off x="7100888" y="2905125"/>
            <a:ext cx="4252912" cy="923330"/>
          </a:xfrm>
          <a:prstGeom prst="rect">
            <a:avLst/>
          </a:prstGeom>
          <a:noFill/>
        </p:spPr>
        <p:txBody>
          <a:bodyPr wrap="square" rtlCol="0">
            <a:spAutoFit/>
          </a:bodyPr>
          <a:lstStyle/>
          <a:p>
            <a:r>
              <a:rPr lang="en-US" dirty="0" smtClean="0"/>
              <a:t>match (</a:t>
            </a:r>
            <a:r>
              <a:rPr lang="en-US" dirty="0" err="1" smtClean="0"/>
              <a:t>n:Actor</a:t>
            </a:r>
            <a:r>
              <a:rPr lang="en-US" dirty="0" smtClean="0"/>
              <a:t>)-[</a:t>
            </a:r>
            <a:r>
              <a:rPr lang="en-US" dirty="0" err="1" smtClean="0"/>
              <a:t>r:ACTED_IN</a:t>
            </a:r>
            <a:r>
              <a:rPr lang="en-US" dirty="0" smtClean="0"/>
              <a:t>]-&gt;(</a:t>
            </a:r>
            <a:r>
              <a:rPr lang="en-US" dirty="0" err="1" smtClean="0"/>
              <a:t>m:Movie</a:t>
            </a:r>
            <a:r>
              <a:rPr lang="en-US" dirty="0" smtClean="0"/>
              <a:t>)</a:t>
            </a:r>
          </a:p>
          <a:p>
            <a:r>
              <a:rPr lang="en-US" dirty="0" smtClean="0"/>
              <a:t>where n.name contains "Radcliffe"</a:t>
            </a:r>
          </a:p>
          <a:p>
            <a:r>
              <a:rPr lang="en-US" dirty="0" smtClean="0"/>
              <a:t>return n, r, m</a:t>
            </a:r>
            <a:endParaRPr lang="en-US" dirty="0"/>
          </a:p>
        </p:txBody>
      </p:sp>
    </p:spTree>
    <p:extLst>
      <p:ext uri="{BB962C8B-B14F-4D97-AF65-F5344CB8AC3E}">
        <p14:creationId xmlns:p14="http://schemas.microsoft.com/office/powerpoint/2010/main" val="3385113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388A-86EB-4938-B7E1-E441C206C427}"/>
              </a:ext>
            </a:extLst>
          </p:cNvPr>
          <p:cNvSpPr>
            <a:spLocks noGrp="1"/>
          </p:cNvSpPr>
          <p:nvPr>
            <p:ph type="title"/>
          </p:nvPr>
        </p:nvSpPr>
        <p:spPr>
          <a:xfrm>
            <a:off x="434293" y="65452"/>
            <a:ext cx="10515600" cy="1325563"/>
          </a:xfrm>
        </p:spPr>
        <p:txBody>
          <a:bodyPr/>
          <a:lstStyle/>
          <a:p>
            <a:r>
              <a:rPr lang="en-US" dirty="0"/>
              <a:t>Panama Papers</a:t>
            </a:r>
          </a:p>
        </p:txBody>
      </p:sp>
      <p:sp>
        <p:nvSpPr>
          <p:cNvPr id="3" name="Content Placeholder 2">
            <a:extLst>
              <a:ext uri="{FF2B5EF4-FFF2-40B4-BE49-F238E27FC236}">
                <a16:creationId xmlns:a16="http://schemas.microsoft.com/office/drawing/2014/main" id="{F38A2791-74E4-430A-8F33-F8B6FAACD642}"/>
              </a:ext>
            </a:extLst>
          </p:cNvPr>
          <p:cNvSpPr>
            <a:spLocks noGrp="1"/>
          </p:cNvSpPr>
          <p:nvPr>
            <p:ph idx="1"/>
          </p:nvPr>
        </p:nvSpPr>
        <p:spPr>
          <a:xfrm>
            <a:off x="4565161" y="282363"/>
            <a:ext cx="7543978" cy="972348"/>
          </a:xfrm>
        </p:spPr>
        <p:txBody>
          <a:bodyPr/>
          <a:lstStyle/>
          <a:p>
            <a:r>
              <a:rPr lang="en-US" dirty="0"/>
              <a:t>To load the Address, Intermediary and Officer files, use the given queries.</a:t>
            </a:r>
          </a:p>
        </p:txBody>
      </p:sp>
      <p:sp>
        <p:nvSpPr>
          <p:cNvPr id="7" name="TextBox 6"/>
          <p:cNvSpPr txBox="1"/>
          <p:nvPr/>
        </p:nvSpPr>
        <p:spPr>
          <a:xfrm>
            <a:off x="880741" y="1315715"/>
            <a:ext cx="9329123" cy="1200329"/>
          </a:xfrm>
          <a:prstGeom prst="rect">
            <a:avLst/>
          </a:prstGeom>
          <a:noFill/>
        </p:spPr>
        <p:txBody>
          <a:bodyPr wrap="square" rtlCol="0">
            <a:spAutoFit/>
          </a:bodyPr>
          <a:lstStyle/>
          <a:p>
            <a:r>
              <a:rPr lang="en-US" dirty="0" smtClean="0"/>
              <a:t>using periodic commit load csv with headers from "file:/panama_papers.nodes.address.csv" as line create  (:Addresses { address: </a:t>
            </a:r>
            <a:r>
              <a:rPr lang="en-US" dirty="0" err="1" smtClean="0"/>
              <a:t>line.address</a:t>
            </a:r>
            <a:r>
              <a:rPr lang="en-US" dirty="0" smtClean="0"/>
              <a:t>, </a:t>
            </a:r>
            <a:r>
              <a:rPr lang="en-US" dirty="0" err="1" smtClean="0"/>
              <a:t>name:line.name</a:t>
            </a:r>
            <a:r>
              <a:rPr lang="en-US" dirty="0" smtClean="0"/>
              <a:t>, </a:t>
            </a:r>
            <a:r>
              <a:rPr lang="en-US" dirty="0" err="1" smtClean="0"/>
              <a:t>valid_until</a:t>
            </a:r>
            <a:r>
              <a:rPr lang="en-US" dirty="0" smtClean="0"/>
              <a:t>: </a:t>
            </a:r>
            <a:r>
              <a:rPr lang="en-US" dirty="0" err="1" smtClean="0"/>
              <a:t>line.valid_until</a:t>
            </a:r>
            <a:r>
              <a:rPr lang="en-US" dirty="0" smtClean="0"/>
              <a:t>, </a:t>
            </a:r>
            <a:r>
              <a:rPr lang="en-US" dirty="0" err="1" smtClean="0"/>
              <a:t>country_codes</a:t>
            </a:r>
            <a:r>
              <a:rPr lang="en-US" dirty="0" smtClean="0"/>
              <a:t>: </a:t>
            </a:r>
            <a:r>
              <a:rPr lang="en-US" dirty="0" err="1" smtClean="0"/>
              <a:t>line.country_codes</a:t>
            </a:r>
            <a:r>
              <a:rPr lang="en-US" dirty="0" smtClean="0"/>
              <a:t>, countries: </a:t>
            </a:r>
            <a:r>
              <a:rPr lang="en-US" dirty="0" err="1" smtClean="0"/>
              <a:t>line.countries</a:t>
            </a:r>
            <a:r>
              <a:rPr lang="en-US" dirty="0" smtClean="0"/>
              <a:t>, </a:t>
            </a:r>
            <a:r>
              <a:rPr lang="en-US" dirty="0" err="1" smtClean="0"/>
              <a:t>node_id</a:t>
            </a:r>
            <a:r>
              <a:rPr lang="en-US" dirty="0" smtClean="0"/>
              <a:t>: </a:t>
            </a:r>
            <a:r>
              <a:rPr lang="en-US" dirty="0" err="1" smtClean="0"/>
              <a:t>toInt</a:t>
            </a:r>
            <a:r>
              <a:rPr lang="en-US" dirty="0" smtClean="0"/>
              <a:t>(</a:t>
            </a:r>
            <a:r>
              <a:rPr lang="en-US" dirty="0" err="1" smtClean="0"/>
              <a:t>line.node_id</a:t>
            </a:r>
            <a:r>
              <a:rPr lang="en-US" dirty="0" smtClean="0"/>
              <a:t>), </a:t>
            </a:r>
            <a:r>
              <a:rPr lang="en-US" dirty="0" err="1" smtClean="0"/>
              <a:t>sourceID</a:t>
            </a:r>
            <a:r>
              <a:rPr lang="en-US" dirty="0" smtClean="0"/>
              <a:t>: </a:t>
            </a:r>
            <a:r>
              <a:rPr lang="en-US" dirty="0" err="1" smtClean="0"/>
              <a:t>line.sourceID</a:t>
            </a:r>
            <a:r>
              <a:rPr lang="en-US" dirty="0" smtClean="0"/>
              <a:t>})</a:t>
            </a:r>
            <a:endParaRPr lang="en-US" dirty="0"/>
          </a:p>
        </p:txBody>
      </p:sp>
      <p:sp>
        <p:nvSpPr>
          <p:cNvPr id="8" name="TextBox 7"/>
          <p:cNvSpPr txBox="1"/>
          <p:nvPr/>
        </p:nvSpPr>
        <p:spPr>
          <a:xfrm>
            <a:off x="880740" y="3148840"/>
            <a:ext cx="10591333" cy="923330"/>
          </a:xfrm>
          <a:prstGeom prst="rect">
            <a:avLst/>
          </a:prstGeom>
          <a:noFill/>
        </p:spPr>
        <p:txBody>
          <a:bodyPr wrap="square" rtlCol="0">
            <a:spAutoFit/>
          </a:bodyPr>
          <a:lstStyle/>
          <a:p>
            <a:r>
              <a:rPr lang="en-US" dirty="0" smtClean="0"/>
              <a:t>USING PERIODIC COMMIT LOAD CSV WITH HEADERS FROM 'file:/panama_papers.nodes.intermediary.csv' AS line CREATE (:Intermediaries { name: line.name, </a:t>
            </a:r>
            <a:r>
              <a:rPr lang="en-US" dirty="0" err="1" smtClean="0"/>
              <a:t>valid_until</a:t>
            </a:r>
            <a:r>
              <a:rPr lang="en-US" dirty="0" smtClean="0"/>
              <a:t>: </a:t>
            </a:r>
            <a:r>
              <a:rPr lang="en-US" dirty="0" err="1" smtClean="0"/>
              <a:t>line.valid_until</a:t>
            </a:r>
            <a:r>
              <a:rPr lang="en-US" dirty="0" smtClean="0"/>
              <a:t>, </a:t>
            </a:r>
            <a:r>
              <a:rPr lang="en-US" dirty="0" err="1" smtClean="0"/>
              <a:t>country_codes</a:t>
            </a:r>
            <a:r>
              <a:rPr lang="en-US" dirty="0" smtClean="0"/>
              <a:t>: </a:t>
            </a:r>
            <a:r>
              <a:rPr lang="en-US" dirty="0" err="1" smtClean="0"/>
              <a:t>line.country_codes</a:t>
            </a:r>
            <a:r>
              <a:rPr lang="en-US" dirty="0" smtClean="0"/>
              <a:t>, countries: </a:t>
            </a:r>
            <a:r>
              <a:rPr lang="en-US" dirty="0" err="1" smtClean="0"/>
              <a:t>line.countries</a:t>
            </a:r>
            <a:r>
              <a:rPr lang="en-US" dirty="0" smtClean="0"/>
              <a:t>, status: </a:t>
            </a:r>
            <a:r>
              <a:rPr lang="en-US" dirty="0" err="1" smtClean="0"/>
              <a:t>line.status</a:t>
            </a:r>
            <a:r>
              <a:rPr lang="en-US" dirty="0" smtClean="0"/>
              <a:t>, </a:t>
            </a:r>
            <a:r>
              <a:rPr lang="en-US" dirty="0" err="1" smtClean="0"/>
              <a:t>node_id</a:t>
            </a:r>
            <a:r>
              <a:rPr lang="en-US" dirty="0" smtClean="0"/>
              <a:t>: </a:t>
            </a:r>
            <a:r>
              <a:rPr lang="en-US" dirty="0" err="1" smtClean="0"/>
              <a:t>toInt</a:t>
            </a:r>
            <a:r>
              <a:rPr lang="en-US" dirty="0" smtClean="0"/>
              <a:t>(</a:t>
            </a:r>
            <a:r>
              <a:rPr lang="en-US" dirty="0" err="1" smtClean="0"/>
              <a:t>line.node_id</a:t>
            </a:r>
            <a:r>
              <a:rPr lang="en-US" dirty="0" smtClean="0"/>
              <a:t>), </a:t>
            </a:r>
            <a:r>
              <a:rPr lang="en-US" dirty="0" err="1" smtClean="0"/>
              <a:t>sourceID</a:t>
            </a:r>
            <a:r>
              <a:rPr lang="en-US" dirty="0" smtClean="0"/>
              <a:t>: </a:t>
            </a:r>
            <a:r>
              <a:rPr lang="en-US" dirty="0" err="1" smtClean="0"/>
              <a:t>line.sourceID</a:t>
            </a:r>
            <a:r>
              <a:rPr lang="en-US" dirty="0" smtClean="0"/>
              <a:t>})</a:t>
            </a:r>
            <a:endParaRPr lang="en-US" dirty="0"/>
          </a:p>
        </p:txBody>
      </p:sp>
      <p:sp>
        <p:nvSpPr>
          <p:cNvPr id="9" name="TextBox 8"/>
          <p:cNvSpPr txBox="1"/>
          <p:nvPr/>
        </p:nvSpPr>
        <p:spPr>
          <a:xfrm>
            <a:off x="927036" y="4840090"/>
            <a:ext cx="9530114" cy="923330"/>
          </a:xfrm>
          <a:prstGeom prst="rect">
            <a:avLst/>
          </a:prstGeom>
          <a:noFill/>
        </p:spPr>
        <p:txBody>
          <a:bodyPr wrap="square" rtlCol="0">
            <a:spAutoFit/>
          </a:bodyPr>
          <a:lstStyle/>
          <a:p>
            <a:r>
              <a:rPr lang="en-US" dirty="0" smtClean="0"/>
              <a:t>USING PERIODIC COMMIT LOAD CSV WITH HEADERS FROM 'file:/panama_papers.nodes.officer.csv' AS line CREATE (:Officers { name: line.name, </a:t>
            </a:r>
            <a:r>
              <a:rPr lang="en-US" dirty="0" err="1" smtClean="0"/>
              <a:t>valid_until</a:t>
            </a:r>
            <a:r>
              <a:rPr lang="en-US" dirty="0" smtClean="0"/>
              <a:t>: </a:t>
            </a:r>
            <a:r>
              <a:rPr lang="en-US" dirty="0" err="1" smtClean="0"/>
              <a:t>line.valid_until</a:t>
            </a:r>
            <a:r>
              <a:rPr lang="en-US" dirty="0" smtClean="0"/>
              <a:t>, </a:t>
            </a:r>
            <a:r>
              <a:rPr lang="en-US" dirty="0" err="1" smtClean="0"/>
              <a:t>country_codes</a:t>
            </a:r>
            <a:r>
              <a:rPr lang="en-US" dirty="0" smtClean="0"/>
              <a:t>: </a:t>
            </a:r>
            <a:r>
              <a:rPr lang="en-US" dirty="0" err="1" smtClean="0"/>
              <a:t>line.country_codes</a:t>
            </a:r>
            <a:r>
              <a:rPr lang="en-US" dirty="0" smtClean="0"/>
              <a:t>, countries: </a:t>
            </a:r>
            <a:r>
              <a:rPr lang="en-US" dirty="0" err="1" smtClean="0"/>
              <a:t>line.countries</a:t>
            </a:r>
            <a:r>
              <a:rPr lang="en-US" dirty="0" smtClean="0"/>
              <a:t>, </a:t>
            </a:r>
            <a:r>
              <a:rPr lang="en-US" dirty="0" err="1" smtClean="0"/>
              <a:t>node_id</a:t>
            </a:r>
            <a:r>
              <a:rPr lang="en-US" dirty="0" smtClean="0"/>
              <a:t>: </a:t>
            </a:r>
            <a:r>
              <a:rPr lang="en-US" dirty="0" err="1" smtClean="0"/>
              <a:t>toInt</a:t>
            </a:r>
            <a:r>
              <a:rPr lang="en-US" dirty="0" smtClean="0"/>
              <a:t>(</a:t>
            </a:r>
            <a:r>
              <a:rPr lang="en-US" dirty="0" err="1" smtClean="0"/>
              <a:t>line.node_id</a:t>
            </a:r>
            <a:r>
              <a:rPr lang="en-US" dirty="0" smtClean="0"/>
              <a:t>), </a:t>
            </a:r>
            <a:r>
              <a:rPr lang="en-US" dirty="0" err="1" smtClean="0"/>
              <a:t>sourceID</a:t>
            </a:r>
            <a:r>
              <a:rPr lang="en-US" dirty="0" smtClean="0"/>
              <a:t>: </a:t>
            </a:r>
            <a:r>
              <a:rPr lang="en-US" dirty="0" err="1" smtClean="0"/>
              <a:t>line.sourceID</a:t>
            </a:r>
            <a:r>
              <a:rPr lang="en-US" dirty="0" smtClean="0"/>
              <a:t>})</a:t>
            </a:r>
            <a:endParaRPr lang="en-US" dirty="0"/>
          </a:p>
        </p:txBody>
      </p:sp>
      <p:pic>
        <p:nvPicPr>
          <p:cNvPr id="10" name="Picture 9"/>
          <p:cNvPicPr>
            <a:picLocks noChangeAspect="1"/>
          </p:cNvPicPr>
          <p:nvPr/>
        </p:nvPicPr>
        <p:blipFill>
          <a:blip r:embed="rId2"/>
          <a:stretch>
            <a:fillRect/>
          </a:stretch>
        </p:blipFill>
        <p:spPr>
          <a:xfrm>
            <a:off x="3662742" y="2252581"/>
            <a:ext cx="7287151" cy="759955"/>
          </a:xfrm>
          <a:prstGeom prst="rect">
            <a:avLst/>
          </a:prstGeom>
        </p:spPr>
      </p:pic>
      <p:pic>
        <p:nvPicPr>
          <p:cNvPr id="11" name="Picture 10"/>
          <p:cNvPicPr>
            <a:picLocks noChangeAspect="1"/>
          </p:cNvPicPr>
          <p:nvPr/>
        </p:nvPicPr>
        <p:blipFill>
          <a:blip r:embed="rId3"/>
          <a:stretch>
            <a:fillRect/>
          </a:stretch>
        </p:blipFill>
        <p:spPr>
          <a:xfrm>
            <a:off x="2710871" y="4089555"/>
            <a:ext cx="7746279" cy="626637"/>
          </a:xfrm>
          <a:prstGeom prst="rect">
            <a:avLst/>
          </a:prstGeom>
        </p:spPr>
      </p:pic>
      <p:pic>
        <p:nvPicPr>
          <p:cNvPr id="12" name="Picture 11"/>
          <p:cNvPicPr>
            <a:picLocks noChangeAspect="1"/>
          </p:cNvPicPr>
          <p:nvPr/>
        </p:nvPicPr>
        <p:blipFill>
          <a:blip r:embed="rId4"/>
          <a:stretch>
            <a:fillRect/>
          </a:stretch>
        </p:blipFill>
        <p:spPr>
          <a:xfrm>
            <a:off x="2131730" y="5799199"/>
            <a:ext cx="6916728" cy="706059"/>
          </a:xfrm>
          <a:prstGeom prst="rect">
            <a:avLst/>
          </a:prstGeom>
        </p:spPr>
      </p:pic>
    </p:spTree>
    <p:extLst>
      <p:ext uri="{BB962C8B-B14F-4D97-AF65-F5344CB8AC3E}">
        <p14:creationId xmlns:p14="http://schemas.microsoft.com/office/powerpoint/2010/main" val="4159765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FB0F-6DBE-4D2F-B24D-B08B11FA15AC}"/>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9C311EA5-E6A3-4890-86C3-9CFB6E964011}"/>
              </a:ext>
            </a:extLst>
          </p:cNvPr>
          <p:cNvSpPr>
            <a:spLocks noGrp="1"/>
          </p:cNvSpPr>
          <p:nvPr>
            <p:ph idx="1"/>
          </p:nvPr>
        </p:nvSpPr>
        <p:spPr>
          <a:xfrm>
            <a:off x="5015437" y="957392"/>
            <a:ext cx="7321193" cy="1128044"/>
          </a:xfrm>
        </p:spPr>
        <p:txBody>
          <a:bodyPr>
            <a:normAutofit/>
          </a:bodyPr>
          <a:lstStyle/>
          <a:p>
            <a:r>
              <a:rPr lang="en-US" dirty="0"/>
              <a:t>To load the Entity file use the query given below</a:t>
            </a:r>
            <a:r>
              <a:rPr lang="en-US" dirty="0" smtClean="0"/>
              <a:t>.</a:t>
            </a:r>
            <a:endParaRPr lang="en-US" dirty="0"/>
          </a:p>
        </p:txBody>
      </p:sp>
      <p:sp>
        <p:nvSpPr>
          <p:cNvPr id="8" name="TextBox 7"/>
          <p:cNvSpPr txBox="1"/>
          <p:nvPr/>
        </p:nvSpPr>
        <p:spPr>
          <a:xfrm>
            <a:off x="435932" y="2480184"/>
            <a:ext cx="11006458" cy="2031325"/>
          </a:xfrm>
          <a:prstGeom prst="rect">
            <a:avLst/>
          </a:prstGeom>
          <a:noFill/>
        </p:spPr>
        <p:txBody>
          <a:bodyPr wrap="square" rtlCol="0">
            <a:spAutoFit/>
          </a:bodyPr>
          <a:lstStyle/>
          <a:p>
            <a:r>
              <a:rPr lang="en-US" dirty="0" smtClean="0"/>
              <a:t>USING PERIODIC COMMIT LOAD CSV WITH HEADERS FROM 'file:/panama_papers.nodes.entity.csv' AS line CREATE (:Entities { name: line.name, jurisdiction: </a:t>
            </a:r>
            <a:r>
              <a:rPr lang="en-US" dirty="0" err="1" smtClean="0"/>
              <a:t>line.jurisdiction</a:t>
            </a:r>
            <a:r>
              <a:rPr lang="en-US" dirty="0" smtClean="0"/>
              <a:t>, </a:t>
            </a:r>
            <a:r>
              <a:rPr lang="en-US" dirty="0" err="1" smtClean="0"/>
              <a:t>jurisdiction_description</a:t>
            </a:r>
            <a:r>
              <a:rPr lang="en-US" dirty="0" smtClean="0"/>
              <a:t>: </a:t>
            </a:r>
            <a:r>
              <a:rPr lang="en-US" dirty="0" err="1" smtClean="0"/>
              <a:t>line.jurisdiction_description</a:t>
            </a:r>
            <a:r>
              <a:rPr lang="en-US" dirty="0" smtClean="0"/>
              <a:t>, </a:t>
            </a:r>
            <a:r>
              <a:rPr lang="en-US" dirty="0" err="1" smtClean="0"/>
              <a:t>country_codes</a:t>
            </a:r>
            <a:r>
              <a:rPr lang="en-US" dirty="0" smtClean="0"/>
              <a:t>: </a:t>
            </a:r>
            <a:r>
              <a:rPr lang="en-US" dirty="0" err="1" smtClean="0"/>
              <a:t>line.country_codes</a:t>
            </a:r>
            <a:r>
              <a:rPr lang="en-US" dirty="0" smtClean="0"/>
              <a:t>, countries: </a:t>
            </a:r>
            <a:r>
              <a:rPr lang="en-US" dirty="0" err="1" smtClean="0"/>
              <a:t>line.countries</a:t>
            </a:r>
            <a:r>
              <a:rPr lang="en-US" dirty="0" smtClean="0"/>
              <a:t>,  </a:t>
            </a:r>
            <a:r>
              <a:rPr lang="en-US" dirty="0" err="1" smtClean="0"/>
              <a:t>incorporation_date</a:t>
            </a:r>
            <a:r>
              <a:rPr lang="en-US" dirty="0" smtClean="0"/>
              <a:t>: </a:t>
            </a:r>
            <a:r>
              <a:rPr lang="en-US" dirty="0" err="1" smtClean="0"/>
              <a:t>line.incorporation_date</a:t>
            </a:r>
            <a:r>
              <a:rPr lang="en-US" dirty="0" smtClean="0"/>
              <a:t>, </a:t>
            </a:r>
            <a:r>
              <a:rPr lang="en-US" dirty="0" err="1" smtClean="0"/>
              <a:t>inactivation_date</a:t>
            </a:r>
            <a:r>
              <a:rPr lang="en-US" dirty="0" smtClean="0"/>
              <a:t>: </a:t>
            </a:r>
            <a:r>
              <a:rPr lang="en-US" dirty="0" err="1" smtClean="0"/>
              <a:t>line.inactivation_date</a:t>
            </a:r>
            <a:r>
              <a:rPr lang="en-US" dirty="0" smtClean="0"/>
              <a:t>, </a:t>
            </a:r>
            <a:r>
              <a:rPr lang="en-US" dirty="0" err="1" smtClean="0"/>
              <a:t>struck_off_date</a:t>
            </a:r>
            <a:r>
              <a:rPr lang="en-US" dirty="0" smtClean="0"/>
              <a:t>: </a:t>
            </a:r>
            <a:r>
              <a:rPr lang="en-US" dirty="0" err="1" smtClean="0"/>
              <a:t>line.struck_off_date</a:t>
            </a:r>
            <a:r>
              <a:rPr lang="en-US" dirty="0" smtClean="0"/>
              <a:t>, </a:t>
            </a:r>
            <a:r>
              <a:rPr lang="en-US" dirty="0" err="1" smtClean="0"/>
              <a:t>closed_date</a:t>
            </a:r>
            <a:r>
              <a:rPr lang="en-US" dirty="0" smtClean="0"/>
              <a:t>: </a:t>
            </a:r>
            <a:r>
              <a:rPr lang="en-US" dirty="0" err="1" smtClean="0"/>
              <a:t>line.closed_date</a:t>
            </a:r>
            <a:r>
              <a:rPr lang="en-US" dirty="0" smtClean="0"/>
              <a:t>, status: </a:t>
            </a:r>
            <a:r>
              <a:rPr lang="en-US" dirty="0" err="1" smtClean="0"/>
              <a:t>line.status</a:t>
            </a:r>
            <a:r>
              <a:rPr lang="en-US" dirty="0" smtClean="0"/>
              <a:t>, </a:t>
            </a:r>
            <a:r>
              <a:rPr lang="en-US" dirty="0" err="1" smtClean="0"/>
              <a:t>company_type</a:t>
            </a:r>
            <a:r>
              <a:rPr lang="en-US" dirty="0" smtClean="0"/>
              <a:t>: </a:t>
            </a:r>
            <a:r>
              <a:rPr lang="en-US" dirty="0" err="1" smtClean="0"/>
              <a:t>line.company_type</a:t>
            </a:r>
            <a:r>
              <a:rPr lang="en-US" dirty="0" smtClean="0"/>
              <a:t>, </a:t>
            </a:r>
            <a:r>
              <a:rPr lang="en-US" dirty="0" err="1" smtClean="0"/>
              <a:t>service_provider</a:t>
            </a:r>
            <a:r>
              <a:rPr lang="en-US" dirty="0" smtClean="0"/>
              <a:t>: </a:t>
            </a:r>
            <a:r>
              <a:rPr lang="en-US" dirty="0" err="1" smtClean="0"/>
              <a:t>line.service_provider</a:t>
            </a:r>
            <a:r>
              <a:rPr lang="en-US" dirty="0" smtClean="0"/>
              <a:t>, </a:t>
            </a:r>
            <a:r>
              <a:rPr lang="en-US" dirty="0" err="1" smtClean="0"/>
              <a:t>ibcRUC</a:t>
            </a:r>
            <a:r>
              <a:rPr lang="en-US" dirty="0" smtClean="0"/>
              <a:t>: </a:t>
            </a:r>
            <a:r>
              <a:rPr lang="en-US" dirty="0" err="1" smtClean="0"/>
              <a:t>toInt</a:t>
            </a:r>
            <a:r>
              <a:rPr lang="en-US" dirty="0" smtClean="0"/>
              <a:t>(</a:t>
            </a:r>
            <a:r>
              <a:rPr lang="en-US" dirty="0" err="1" smtClean="0"/>
              <a:t>line.ibcRUC</a:t>
            </a:r>
            <a:r>
              <a:rPr lang="en-US" dirty="0" smtClean="0"/>
              <a:t>) , note: </a:t>
            </a:r>
            <a:r>
              <a:rPr lang="en-US" dirty="0" err="1" smtClean="0"/>
              <a:t>line.note</a:t>
            </a:r>
            <a:r>
              <a:rPr lang="en-US" dirty="0" smtClean="0"/>
              <a:t>, </a:t>
            </a:r>
            <a:r>
              <a:rPr lang="en-US" dirty="0" err="1" smtClean="0"/>
              <a:t>valid_until</a:t>
            </a:r>
            <a:r>
              <a:rPr lang="en-US" dirty="0" smtClean="0"/>
              <a:t>: </a:t>
            </a:r>
            <a:r>
              <a:rPr lang="en-US" dirty="0" err="1" smtClean="0"/>
              <a:t>line.valid_until</a:t>
            </a:r>
            <a:r>
              <a:rPr lang="en-US" dirty="0" smtClean="0"/>
              <a:t>, </a:t>
            </a:r>
            <a:r>
              <a:rPr lang="en-US" dirty="0" err="1" smtClean="0"/>
              <a:t>node_id</a:t>
            </a:r>
            <a:r>
              <a:rPr lang="en-US" dirty="0" smtClean="0"/>
              <a:t>: </a:t>
            </a:r>
            <a:r>
              <a:rPr lang="en-US" dirty="0" err="1" smtClean="0"/>
              <a:t>toInt</a:t>
            </a:r>
            <a:r>
              <a:rPr lang="en-US" dirty="0" smtClean="0"/>
              <a:t>(</a:t>
            </a:r>
            <a:r>
              <a:rPr lang="en-US" dirty="0" err="1" smtClean="0"/>
              <a:t>line.node_id</a:t>
            </a:r>
            <a:r>
              <a:rPr lang="en-US" dirty="0" smtClean="0"/>
              <a:t>), </a:t>
            </a:r>
            <a:r>
              <a:rPr lang="en-US" dirty="0" err="1" smtClean="0"/>
              <a:t>sourceID</a:t>
            </a:r>
            <a:r>
              <a:rPr lang="en-US" dirty="0" smtClean="0"/>
              <a:t>: </a:t>
            </a:r>
            <a:r>
              <a:rPr lang="en-US" dirty="0" err="1" smtClean="0"/>
              <a:t>line.sourceID</a:t>
            </a:r>
            <a:r>
              <a:rPr lang="en-US" dirty="0" smtClean="0"/>
              <a:t>})</a:t>
            </a:r>
            <a:endParaRPr lang="en-US" dirty="0"/>
          </a:p>
        </p:txBody>
      </p:sp>
      <p:pic>
        <p:nvPicPr>
          <p:cNvPr id="9" name="Picture 8"/>
          <p:cNvPicPr>
            <a:picLocks noChangeAspect="1"/>
          </p:cNvPicPr>
          <p:nvPr/>
        </p:nvPicPr>
        <p:blipFill>
          <a:blip r:embed="rId2"/>
          <a:stretch>
            <a:fillRect/>
          </a:stretch>
        </p:blipFill>
        <p:spPr>
          <a:xfrm>
            <a:off x="2374735" y="4511509"/>
            <a:ext cx="7049844" cy="1042539"/>
          </a:xfrm>
          <a:prstGeom prst="rect">
            <a:avLst/>
          </a:prstGeom>
        </p:spPr>
      </p:pic>
    </p:spTree>
    <p:extLst>
      <p:ext uri="{BB962C8B-B14F-4D97-AF65-F5344CB8AC3E}">
        <p14:creationId xmlns:p14="http://schemas.microsoft.com/office/powerpoint/2010/main" val="2089472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FB0F-6DBE-4D2F-B24D-B08B11FA15AC}"/>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9C311EA5-E6A3-4890-86C3-9CFB6E964011}"/>
              </a:ext>
            </a:extLst>
          </p:cNvPr>
          <p:cNvSpPr>
            <a:spLocks noGrp="1"/>
          </p:cNvSpPr>
          <p:nvPr>
            <p:ph idx="1"/>
          </p:nvPr>
        </p:nvSpPr>
        <p:spPr>
          <a:xfrm>
            <a:off x="4774215" y="207092"/>
            <a:ext cx="7321193" cy="2273092"/>
          </a:xfrm>
        </p:spPr>
        <p:txBody>
          <a:bodyPr>
            <a:normAutofit/>
          </a:bodyPr>
          <a:lstStyle/>
          <a:p>
            <a:r>
              <a:rPr lang="en-US" dirty="0"/>
              <a:t>C</a:t>
            </a:r>
            <a:r>
              <a:rPr lang="en-US" dirty="0" smtClean="0"/>
              <a:t>reate </a:t>
            </a:r>
            <a:r>
              <a:rPr lang="en-US" dirty="0"/>
              <a:t>an index as follows for all node labels e.g. for Officers use CREATE INDEX ON :Officers(</a:t>
            </a:r>
            <a:r>
              <a:rPr lang="en-US" dirty="0" err="1"/>
              <a:t>node_id</a:t>
            </a:r>
            <a:r>
              <a:rPr lang="en-US" dirty="0" smtClean="0"/>
              <a:t>);</a:t>
            </a:r>
            <a:endParaRPr lang="en-US" dirty="0"/>
          </a:p>
        </p:txBody>
      </p:sp>
      <p:pic>
        <p:nvPicPr>
          <p:cNvPr id="4" name="Picture 3"/>
          <p:cNvPicPr>
            <a:picLocks noChangeAspect="1"/>
          </p:cNvPicPr>
          <p:nvPr/>
        </p:nvPicPr>
        <p:blipFill>
          <a:blip r:embed="rId2"/>
          <a:stretch>
            <a:fillRect/>
          </a:stretch>
        </p:blipFill>
        <p:spPr>
          <a:xfrm>
            <a:off x="1318795" y="1830482"/>
            <a:ext cx="4486582" cy="991375"/>
          </a:xfrm>
          <a:prstGeom prst="rect">
            <a:avLst/>
          </a:prstGeom>
        </p:spPr>
      </p:pic>
      <p:pic>
        <p:nvPicPr>
          <p:cNvPr id="9" name="Picture 8"/>
          <p:cNvPicPr>
            <a:picLocks noChangeAspect="1"/>
          </p:cNvPicPr>
          <p:nvPr/>
        </p:nvPicPr>
        <p:blipFill>
          <a:blip r:embed="rId3"/>
          <a:stretch>
            <a:fillRect/>
          </a:stretch>
        </p:blipFill>
        <p:spPr>
          <a:xfrm>
            <a:off x="1318795" y="5033919"/>
            <a:ext cx="5270393" cy="1101832"/>
          </a:xfrm>
          <a:prstGeom prst="rect">
            <a:avLst/>
          </a:prstGeom>
        </p:spPr>
      </p:pic>
      <p:pic>
        <p:nvPicPr>
          <p:cNvPr id="10" name="Picture 9"/>
          <p:cNvPicPr>
            <a:picLocks noChangeAspect="1"/>
          </p:cNvPicPr>
          <p:nvPr/>
        </p:nvPicPr>
        <p:blipFill>
          <a:blip r:embed="rId4"/>
          <a:stretch>
            <a:fillRect/>
          </a:stretch>
        </p:blipFill>
        <p:spPr>
          <a:xfrm>
            <a:off x="1270614" y="2961651"/>
            <a:ext cx="4923198" cy="903181"/>
          </a:xfrm>
          <a:prstGeom prst="rect">
            <a:avLst/>
          </a:prstGeom>
        </p:spPr>
      </p:pic>
      <p:pic>
        <p:nvPicPr>
          <p:cNvPr id="11" name="Picture 10"/>
          <p:cNvPicPr>
            <a:picLocks noChangeAspect="1"/>
          </p:cNvPicPr>
          <p:nvPr/>
        </p:nvPicPr>
        <p:blipFill>
          <a:blip r:embed="rId5"/>
          <a:stretch>
            <a:fillRect/>
          </a:stretch>
        </p:blipFill>
        <p:spPr>
          <a:xfrm>
            <a:off x="1347997" y="4054322"/>
            <a:ext cx="5211987" cy="790106"/>
          </a:xfrm>
          <a:prstGeom prst="rect">
            <a:avLst/>
          </a:prstGeom>
        </p:spPr>
      </p:pic>
    </p:spTree>
    <p:extLst>
      <p:ext uri="{BB962C8B-B14F-4D97-AF65-F5344CB8AC3E}">
        <p14:creationId xmlns:p14="http://schemas.microsoft.com/office/powerpoint/2010/main" val="3668019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FB0F-6DBE-4D2F-B24D-B08B11FA15AC}"/>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9C311EA5-E6A3-4890-86C3-9CFB6E964011}"/>
              </a:ext>
            </a:extLst>
          </p:cNvPr>
          <p:cNvSpPr>
            <a:spLocks noGrp="1"/>
          </p:cNvSpPr>
          <p:nvPr>
            <p:ph idx="1"/>
          </p:nvPr>
        </p:nvSpPr>
        <p:spPr>
          <a:xfrm>
            <a:off x="4774215" y="1363184"/>
            <a:ext cx="7321193" cy="1088305"/>
          </a:xfrm>
        </p:spPr>
        <p:txBody>
          <a:bodyPr>
            <a:normAutofit/>
          </a:bodyPr>
          <a:lstStyle/>
          <a:p>
            <a:r>
              <a:rPr lang="en-US" dirty="0" smtClean="0"/>
              <a:t>Then </a:t>
            </a:r>
            <a:r>
              <a:rPr lang="en-US" dirty="0"/>
              <a:t>add the edges using the </a:t>
            </a:r>
            <a:r>
              <a:rPr lang="en-US" dirty="0" smtClean="0"/>
              <a:t>query </a:t>
            </a:r>
            <a:r>
              <a:rPr lang="en-US" dirty="0"/>
              <a:t>(this query </a:t>
            </a:r>
            <a:r>
              <a:rPr lang="en-US" dirty="0" smtClean="0"/>
              <a:t>add Officers </a:t>
            </a:r>
            <a:r>
              <a:rPr lang="en-US" dirty="0"/>
              <a:t>and Entities </a:t>
            </a:r>
            <a:r>
              <a:rPr lang="en-US" dirty="0" smtClean="0"/>
              <a:t>relationships)</a:t>
            </a:r>
            <a:endParaRPr lang="en-US" dirty="0"/>
          </a:p>
        </p:txBody>
      </p:sp>
      <p:sp>
        <p:nvSpPr>
          <p:cNvPr id="8" name="TextBox 7"/>
          <p:cNvSpPr txBox="1"/>
          <p:nvPr/>
        </p:nvSpPr>
        <p:spPr>
          <a:xfrm>
            <a:off x="1581968" y="1896118"/>
            <a:ext cx="7051539" cy="1980265"/>
          </a:xfrm>
          <a:prstGeom prst="rect">
            <a:avLst/>
          </a:prstGeom>
          <a:noFill/>
        </p:spPr>
        <p:txBody>
          <a:bodyPr wrap="square" rtlCol="0">
            <a:spAutoFit/>
          </a:bodyPr>
          <a:lstStyle/>
          <a:p>
            <a:endParaRPr lang="en-US" dirty="0"/>
          </a:p>
        </p:txBody>
      </p:sp>
      <p:sp>
        <p:nvSpPr>
          <p:cNvPr id="10" name="TextBox 9"/>
          <p:cNvSpPr txBox="1"/>
          <p:nvPr/>
        </p:nvSpPr>
        <p:spPr>
          <a:xfrm>
            <a:off x="1340746" y="2512085"/>
            <a:ext cx="10608162" cy="923330"/>
          </a:xfrm>
          <a:prstGeom prst="rect">
            <a:avLst/>
          </a:prstGeom>
          <a:noFill/>
        </p:spPr>
        <p:txBody>
          <a:bodyPr wrap="square" rtlCol="0">
            <a:spAutoFit/>
          </a:bodyPr>
          <a:lstStyle/>
          <a:p>
            <a:r>
              <a:rPr lang="en-US" dirty="0" smtClean="0"/>
              <a:t>USING PERIODIC COMMIT LOAD CSV WITH HEADERS FROM 'file:/panama_papers.edges.csv' AS input</a:t>
            </a:r>
          </a:p>
          <a:p>
            <a:r>
              <a:rPr lang="en-US" dirty="0" smtClean="0"/>
              <a:t>MATCH (</a:t>
            </a:r>
            <a:r>
              <a:rPr lang="en-US" dirty="0" err="1" smtClean="0"/>
              <a:t>from:Officers</a:t>
            </a:r>
            <a:r>
              <a:rPr lang="en-US" dirty="0" smtClean="0"/>
              <a:t> {</a:t>
            </a:r>
            <a:r>
              <a:rPr lang="en-US" dirty="0" err="1" smtClean="0"/>
              <a:t>node_id</a:t>
            </a:r>
            <a:r>
              <a:rPr lang="en-US" dirty="0" smtClean="0"/>
              <a:t>: </a:t>
            </a:r>
            <a:r>
              <a:rPr lang="en-US" dirty="0" err="1" smtClean="0"/>
              <a:t>toInteger</a:t>
            </a:r>
            <a:r>
              <a:rPr lang="en-US" dirty="0" smtClean="0"/>
              <a:t>(</a:t>
            </a:r>
            <a:r>
              <a:rPr lang="en-US" dirty="0" err="1" smtClean="0"/>
              <a:t>input.START_ID</a:t>
            </a:r>
            <a:r>
              <a:rPr lang="en-US" dirty="0" smtClean="0"/>
              <a:t>)}), (</a:t>
            </a:r>
            <a:r>
              <a:rPr lang="en-US" dirty="0" err="1" smtClean="0"/>
              <a:t>to:Entities</a:t>
            </a:r>
            <a:r>
              <a:rPr lang="en-US" dirty="0" smtClean="0"/>
              <a:t> {</a:t>
            </a:r>
            <a:r>
              <a:rPr lang="en-US" dirty="0" err="1" smtClean="0"/>
              <a:t>node_id</a:t>
            </a:r>
            <a:r>
              <a:rPr lang="en-US" dirty="0" smtClean="0"/>
              <a:t>: </a:t>
            </a:r>
            <a:r>
              <a:rPr lang="en-US" dirty="0" err="1" smtClean="0"/>
              <a:t>toInteger</a:t>
            </a:r>
            <a:r>
              <a:rPr lang="en-US" dirty="0" smtClean="0"/>
              <a:t>(</a:t>
            </a:r>
            <a:r>
              <a:rPr lang="en-US" dirty="0" err="1" smtClean="0"/>
              <a:t>input.END_ID</a:t>
            </a:r>
            <a:r>
              <a:rPr lang="en-US" dirty="0" smtClean="0"/>
              <a:t>)})</a:t>
            </a:r>
          </a:p>
          <a:p>
            <a:r>
              <a:rPr lang="en-US" dirty="0" smtClean="0"/>
              <a:t>CREATE (from)-[:RELATION {type: </a:t>
            </a:r>
            <a:r>
              <a:rPr lang="en-US" dirty="0" err="1" smtClean="0"/>
              <a:t>input.TYPE</a:t>
            </a:r>
            <a:r>
              <a:rPr lang="en-US" dirty="0" smtClean="0"/>
              <a:t>}]-&gt;(to);</a:t>
            </a:r>
            <a:endParaRPr lang="en-US" dirty="0"/>
          </a:p>
        </p:txBody>
      </p:sp>
      <p:pic>
        <p:nvPicPr>
          <p:cNvPr id="11" name="Picture 10"/>
          <p:cNvPicPr>
            <a:picLocks noChangeAspect="1"/>
          </p:cNvPicPr>
          <p:nvPr/>
        </p:nvPicPr>
        <p:blipFill>
          <a:blip r:embed="rId2"/>
          <a:stretch>
            <a:fillRect/>
          </a:stretch>
        </p:blipFill>
        <p:spPr>
          <a:xfrm>
            <a:off x="1789531" y="3584672"/>
            <a:ext cx="8354038" cy="2887635"/>
          </a:xfrm>
          <a:prstGeom prst="rect">
            <a:avLst/>
          </a:prstGeom>
        </p:spPr>
      </p:pic>
    </p:spTree>
    <p:extLst>
      <p:ext uri="{BB962C8B-B14F-4D97-AF65-F5344CB8AC3E}">
        <p14:creationId xmlns:p14="http://schemas.microsoft.com/office/powerpoint/2010/main" val="1068920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FB0F-6DBE-4D2F-B24D-B08B11FA15AC}"/>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9C311EA5-E6A3-4890-86C3-9CFB6E964011}"/>
              </a:ext>
            </a:extLst>
          </p:cNvPr>
          <p:cNvSpPr>
            <a:spLocks noGrp="1"/>
          </p:cNvSpPr>
          <p:nvPr>
            <p:ph idx="1"/>
          </p:nvPr>
        </p:nvSpPr>
        <p:spPr>
          <a:xfrm>
            <a:off x="4650799" y="891316"/>
            <a:ext cx="7321193" cy="1464807"/>
          </a:xfrm>
        </p:spPr>
        <p:txBody>
          <a:bodyPr>
            <a:normAutofit/>
          </a:bodyPr>
          <a:lstStyle/>
          <a:p>
            <a:r>
              <a:rPr lang="en-US" dirty="0" smtClean="0"/>
              <a:t>Then </a:t>
            </a:r>
            <a:r>
              <a:rPr lang="en-US" dirty="0"/>
              <a:t>add the edges using the </a:t>
            </a:r>
            <a:r>
              <a:rPr lang="en-US" dirty="0" smtClean="0"/>
              <a:t>query </a:t>
            </a:r>
            <a:r>
              <a:rPr lang="en-US" dirty="0"/>
              <a:t>(this query </a:t>
            </a:r>
            <a:r>
              <a:rPr lang="en-US" dirty="0" smtClean="0"/>
              <a:t>add Intermediaries </a:t>
            </a:r>
            <a:r>
              <a:rPr lang="en-US" dirty="0"/>
              <a:t>and Entities </a:t>
            </a:r>
            <a:r>
              <a:rPr lang="en-US" dirty="0" smtClean="0"/>
              <a:t>relationships)</a:t>
            </a:r>
            <a:endParaRPr lang="en-US" dirty="0"/>
          </a:p>
        </p:txBody>
      </p:sp>
      <p:sp>
        <p:nvSpPr>
          <p:cNvPr id="10" name="TextBox 9"/>
          <p:cNvSpPr txBox="1"/>
          <p:nvPr/>
        </p:nvSpPr>
        <p:spPr>
          <a:xfrm>
            <a:off x="612404" y="2356123"/>
            <a:ext cx="10967191" cy="923330"/>
          </a:xfrm>
          <a:prstGeom prst="rect">
            <a:avLst/>
          </a:prstGeom>
          <a:noFill/>
        </p:spPr>
        <p:txBody>
          <a:bodyPr wrap="square" rtlCol="0">
            <a:spAutoFit/>
          </a:bodyPr>
          <a:lstStyle/>
          <a:p>
            <a:r>
              <a:rPr lang="en-US" dirty="0" smtClean="0"/>
              <a:t>USING PERIODIC COMMIT LOAD CSV WITH HEADERS FROM 'file:/panama_papers.edges.csv' AS input</a:t>
            </a:r>
          </a:p>
          <a:p>
            <a:r>
              <a:rPr lang="en-US" dirty="0" smtClean="0"/>
              <a:t>MATCH (</a:t>
            </a:r>
            <a:r>
              <a:rPr lang="en-US" dirty="0" err="1" smtClean="0"/>
              <a:t>from:Intermediaries</a:t>
            </a:r>
            <a:r>
              <a:rPr lang="en-US" dirty="0" smtClean="0"/>
              <a:t> {</a:t>
            </a:r>
            <a:r>
              <a:rPr lang="en-US" dirty="0" err="1" smtClean="0"/>
              <a:t>node_id</a:t>
            </a:r>
            <a:r>
              <a:rPr lang="en-US" dirty="0" smtClean="0"/>
              <a:t>: </a:t>
            </a:r>
            <a:r>
              <a:rPr lang="en-US" dirty="0" err="1" smtClean="0"/>
              <a:t>toInteger</a:t>
            </a:r>
            <a:r>
              <a:rPr lang="en-US" dirty="0" smtClean="0"/>
              <a:t>(</a:t>
            </a:r>
            <a:r>
              <a:rPr lang="en-US" dirty="0" err="1" smtClean="0"/>
              <a:t>input.START_ID</a:t>
            </a:r>
            <a:r>
              <a:rPr lang="en-US" dirty="0" smtClean="0"/>
              <a:t>)}), (</a:t>
            </a:r>
            <a:r>
              <a:rPr lang="en-US" dirty="0" err="1" smtClean="0"/>
              <a:t>to:Entities</a:t>
            </a:r>
            <a:r>
              <a:rPr lang="en-US" dirty="0" smtClean="0"/>
              <a:t> {</a:t>
            </a:r>
            <a:r>
              <a:rPr lang="en-US" dirty="0" err="1" smtClean="0"/>
              <a:t>node_id</a:t>
            </a:r>
            <a:r>
              <a:rPr lang="en-US" dirty="0" smtClean="0"/>
              <a:t>: </a:t>
            </a:r>
            <a:r>
              <a:rPr lang="en-US" dirty="0" err="1" smtClean="0"/>
              <a:t>toInteger</a:t>
            </a:r>
            <a:r>
              <a:rPr lang="en-US" dirty="0" smtClean="0"/>
              <a:t>(</a:t>
            </a:r>
            <a:r>
              <a:rPr lang="en-US" dirty="0" err="1" smtClean="0"/>
              <a:t>input.END_ID</a:t>
            </a:r>
            <a:r>
              <a:rPr lang="en-US" dirty="0" smtClean="0"/>
              <a:t>)})</a:t>
            </a:r>
          </a:p>
          <a:p>
            <a:r>
              <a:rPr lang="en-US" dirty="0" smtClean="0"/>
              <a:t>CREATE (from)-[:RELATION {type: </a:t>
            </a:r>
            <a:r>
              <a:rPr lang="en-US" dirty="0" err="1" smtClean="0"/>
              <a:t>input.TYPE</a:t>
            </a:r>
            <a:r>
              <a:rPr lang="en-US" dirty="0" smtClean="0"/>
              <a:t>}]-&gt;(to);</a:t>
            </a:r>
            <a:endParaRPr lang="en-US" dirty="0"/>
          </a:p>
        </p:txBody>
      </p:sp>
      <p:pic>
        <p:nvPicPr>
          <p:cNvPr id="4" name="Picture 3"/>
          <p:cNvPicPr>
            <a:picLocks noChangeAspect="1"/>
          </p:cNvPicPr>
          <p:nvPr/>
        </p:nvPicPr>
        <p:blipFill>
          <a:blip r:embed="rId2"/>
          <a:stretch>
            <a:fillRect/>
          </a:stretch>
        </p:blipFill>
        <p:spPr>
          <a:xfrm>
            <a:off x="2070022" y="3461256"/>
            <a:ext cx="8704506" cy="2778694"/>
          </a:xfrm>
          <a:prstGeom prst="rect">
            <a:avLst/>
          </a:prstGeom>
        </p:spPr>
      </p:pic>
    </p:spTree>
    <p:extLst>
      <p:ext uri="{BB962C8B-B14F-4D97-AF65-F5344CB8AC3E}">
        <p14:creationId xmlns:p14="http://schemas.microsoft.com/office/powerpoint/2010/main" val="722229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FB0F-6DBE-4D2F-B24D-B08B11FA15AC}"/>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9C311EA5-E6A3-4890-86C3-9CFB6E964011}"/>
              </a:ext>
            </a:extLst>
          </p:cNvPr>
          <p:cNvSpPr>
            <a:spLocks noGrp="1"/>
          </p:cNvSpPr>
          <p:nvPr>
            <p:ph idx="1"/>
          </p:nvPr>
        </p:nvSpPr>
        <p:spPr>
          <a:xfrm>
            <a:off x="4510554" y="996978"/>
            <a:ext cx="7321193" cy="1021458"/>
          </a:xfrm>
        </p:spPr>
        <p:txBody>
          <a:bodyPr>
            <a:normAutofit/>
          </a:bodyPr>
          <a:lstStyle/>
          <a:p>
            <a:r>
              <a:rPr lang="en-US" dirty="0" smtClean="0"/>
              <a:t>Then </a:t>
            </a:r>
            <a:r>
              <a:rPr lang="en-US" dirty="0"/>
              <a:t>add the edges using the </a:t>
            </a:r>
            <a:r>
              <a:rPr lang="en-US" dirty="0" smtClean="0"/>
              <a:t>query </a:t>
            </a:r>
            <a:r>
              <a:rPr lang="en-US" dirty="0"/>
              <a:t>(this query </a:t>
            </a:r>
            <a:r>
              <a:rPr lang="en-US" dirty="0" smtClean="0"/>
              <a:t>add Addresses </a:t>
            </a:r>
            <a:r>
              <a:rPr lang="en-US" dirty="0"/>
              <a:t>and Entities </a:t>
            </a:r>
            <a:r>
              <a:rPr lang="en-US" dirty="0" smtClean="0"/>
              <a:t>relationships)</a:t>
            </a:r>
            <a:endParaRPr lang="en-US" dirty="0"/>
          </a:p>
        </p:txBody>
      </p:sp>
      <p:sp>
        <p:nvSpPr>
          <p:cNvPr id="10" name="TextBox 9"/>
          <p:cNvSpPr txBox="1"/>
          <p:nvPr/>
        </p:nvSpPr>
        <p:spPr>
          <a:xfrm>
            <a:off x="981718" y="2076653"/>
            <a:ext cx="10608162" cy="923330"/>
          </a:xfrm>
          <a:prstGeom prst="rect">
            <a:avLst/>
          </a:prstGeom>
          <a:noFill/>
        </p:spPr>
        <p:txBody>
          <a:bodyPr wrap="square" rtlCol="0">
            <a:spAutoFit/>
          </a:bodyPr>
          <a:lstStyle/>
          <a:p>
            <a:r>
              <a:rPr lang="en-US" dirty="0" smtClean="0"/>
              <a:t>USING PERIODIC COMMIT LOAD CSV WITH HEADERS FROM 'file:/panama_papers.edges.csv' AS input</a:t>
            </a:r>
          </a:p>
          <a:p>
            <a:r>
              <a:rPr lang="en-US" dirty="0" smtClean="0"/>
              <a:t>MATCH (</a:t>
            </a:r>
            <a:r>
              <a:rPr lang="en-US" dirty="0" err="1" smtClean="0"/>
              <a:t>from:Addresses</a:t>
            </a:r>
            <a:r>
              <a:rPr lang="en-US" dirty="0" smtClean="0"/>
              <a:t> {</a:t>
            </a:r>
            <a:r>
              <a:rPr lang="en-US" dirty="0" err="1" smtClean="0"/>
              <a:t>node_id</a:t>
            </a:r>
            <a:r>
              <a:rPr lang="en-US" dirty="0" smtClean="0"/>
              <a:t>: </a:t>
            </a:r>
            <a:r>
              <a:rPr lang="en-US" dirty="0" err="1" smtClean="0"/>
              <a:t>toInteger</a:t>
            </a:r>
            <a:r>
              <a:rPr lang="en-US" dirty="0" smtClean="0"/>
              <a:t>(</a:t>
            </a:r>
            <a:r>
              <a:rPr lang="en-US" dirty="0" err="1" smtClean="0"/>
              <a:t>input.START_ID</a:t>
            </a:r>
            <a:r>
              <a:rPr lang="en-US" dirty="0" smtClean="0"/>
              <a:t>)}), (</a:t>
            </a:r>
            <a:r>
              <a:rPr lang="en-US" dirty="0" err="1" smtClean="0"/>
              <a:t>to:Entities</a:t>
            </a:r>
            <a:r>
              <a:rPr lang="en-US" dirty="0" smtClean="0"/>
              <a:t> {</a:t>
            </a:r>
            <a:r>
              <a:rPr lang="en-US" dirty="0" err="1" smtClean="0"/>
              <a:t>node_id</a:t>
            </a:r>
            <a:r>
              <a:rPr lang="en-US" dirty="0" smtClean="0"/>
              <a:t>: </a:t>
            </a:r>
            <a:r>
              <a:rPr lang="en-US" dirty="0" err="1" smtClean="0"/>
              <a:t>toInteger</a:t>
            </a:r>
            <a:r>
              <a:rPr lang="en-US" dirty="0" smtClean="0"/>
              <a:t>(</a:t>
            </a:r>
            <a:r>
              <a:rPr lang="en-US" dirty="0" err="1" smtClean="0"/>
              <a:t>input.END_ID</a:t>
            </a:r>
            <a:r>
              <a:rPr lang="en-US" dirty="0" smtClean="0"/>
              <a:t>)})</a:t>
            </a:r>
          </a:p>
          <a:p>
            <a:r>
              <a:rPr lang="en-US" dirty="0" smtClean="0"/>
              <a:t>CREATE (from)-[:RELATION {type: </a:t>
            </a:r>
            <a:r>
              <a:rPr lang="en-US" dirty="0" err="1" smtClean="0"/>
              <a:t>input.TYPE</a:t>
            </a:r>
            <a:r>
              <a:rPr lang="en-US" dirty="0" smtClean="0"/>
              <a:t>}]-&gt;(to);</a:t>
            </a:r>
            <a:endParaRPr lang="en-US" dirty="0"/>
          </a:p>
        </p:txBody>
      </p:sp>
      <p:pic>
        <p:nvPicPr>
          <p:cNvPr id="4" name="Picture 3"/>
          <p:cNvPicPr>
            <a:picLocks noChangeAspect="1"/>
          </p:cNvPicPr>
          <p:nvPr/>
        </p:nvPicPr>
        <p:blipFill>
          <a:blip r:embed="rId2"/>
          <a:stretch>
            <a:fillRect/>
          </a:stretch>
        </p:blipFill>
        <p:spPr>
          <a:xfrm>
            <a:off x="2350892" y="3343449"/>
            <a:ext cx="7490215" cy="2999895"/>
          </a:xfrm>
          <a:prstGeom prst="rect">
            <a:avLst/>
          </a:prstGeom>
        </p:spPr>
      </p:pic>
    </p:spTree>
    <p:extLst>
      <p:ext uri="{BB962C8B-B14F-4D97-AF65-F5344CB8AC3E}">
        <p14:creationId xmlns:p14="http://schemas.microsoft.com/office/powerpoint/2010/main" val="23069146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2F8D-8028-4869-8337-01EA2DF83A4B}"/>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568EFFAA-EF4A-44BD-AC60-0C493FD4B291}"/>
              </a:ext>
            </a:extLst>
          </p:cNvPr>
          <p:cNvSpPr>
            <a:spLocks noGrp="1"/>
          </p:cNvSpPr>
          <p:nvPr>
            <p:ph idx="1"/>
          </p:nvPr>
        </p:nvSpPr>
        <p:spPr>
          <a:xfrm>
            <a:off x="838200" y="1776951"/>
            <a:ext cx="7121709" cy="1003177"/>
          </a:xfrm>
        </p:spPr>
        <p:txBody>
          <a:bodyPr>
            <a:normAutofit/>
          </a:bodyPr>
          <a:lstStyle/>
          <a:p>
            <a:r>
              <a:rPr lang="en-US" dirty="0"/>
              <a:t>After all files are loaded, you can view the metadata as follows. </a:t>
            </a:r>
          </a:p>
        </p:txBody>
      </p:sp>
      <p:pic>
        <p:nvPicPr>
          <p:cNvPr id="4" name="Picture 3">
            <a:extLst>
              <a:ext uri="{FF2B5EF4-FFF2-40B4-BE49-F238E27FC236}">
                <a16:creationId xmlns:a16="http://schemas.microsoft.com/office/drawing/2014/main" id="{E6315F0B-C995-40AC-A478-88A9432A5854}"/>
              </a:ext>
            </a:extLst>
          </p:cNvPr>
          <p:cNvPicPr>
            <a:picLocks noChangeAspect="1"/>
          </p:cNvPicPr>
          <p:nvPr/>
        </p:nvPicPr>
        <p:blipFill>
          <a:blip r:embed="rId2"/>
          <a:stretch>
            <a:fillRect/>
          </a:stretch>
        </p:blipFill>
        <p:spPr>
          <a:xfrm>
            <a:off x="1210631" y="2866390"/>
            <a:ext cx="8926305" cy="3472701"/>
          </a:xfrm>
          <a:prstGeom prst="rect">
            <a:avLst/>
          </a:prstGeom>
        </p:spPr>
      </p:pic>
    </p:spTree>
    <p:extLst>
      <p:ext uri="{BB962C8B-B14F-4D97-AF65-F5344CB8AC3E}">
        <p14:creationId xmlns:p14="http://schemas.microsoft.com/office/powerpoint/2010/main" val="3967264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EABE-4693-45BB-88F6-171AF4083C14}"/>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E96A607E-B60C-4DE1-BF2F-DF0D171EA5A1}"/>
              </a:ext>
            </a:extLst>
          </p:cNvPr>
          <p:cNvSpPr>
            <a:spLocks noGrp="1"/>
          </p:cNvSpPr>
          <p:nvPr>
            <p:ph idx="1"/>
          </p:nvPr>
        </p:nvSpPr>
        <p:spPr>
          <a:xfrm>
            <a:off x="4589755" y="803185"/>
            <a:ext cx="7412856" cy="1546739"/>
          </a:xfrm>
        </p:spPr>
        <p:txBody>
          <a:bodyPr>
            <a:normAutofit/>
          </a:bodyPr>
          <a:lstStyle/>
          <a:p>
            <a:r>
              <a:rPr lang="en-US" dirty="0" smtClean="0"/>
              <a:t>We </a:t>
            </a:r>
            <a:r>
              <a:rPr lang="en-US" dirty="0"/>
              <a:t>use the above query to visualize all nodes representing the Aliyev family.</a:t>
            </a:r>
          </a:p>
        </p:txBody>
      </p:sp>
      <p:pic>
        <p:nvPicPr>
          <p:cNvPr id="4" name="Picture 3">
            <a:extLst>
              <a:ext uri="{FF2B5EF4-FFF2-40B4-BE49-F238E27FC236}">
                <a16:creationId xmlns:a16="http://schemas.microsoft.com/office/drawing/2014/main" id="{82D086A6-1344-4B38-997F-D5DC4CA332E5}"/>
              </a:ext>
            </a:extLst>
          </p:cNvPr>
          <p:cNvPicPr>
            <a:picLocks noChangeAspect="1"/>
          </p:cNvPicPr>
          <p:nvPr/>
        </p:nvPicPr>
        <p:blipFill>
          <a:blip r:embed="rId2"/>
          <a:stretch>
            <a:fillRect/>
          </a:stretch>
        </p:blipFill>
        <p:spPr>
          <a:xfrm>
            <a:off x="883327" y="2464787"/>
            <a:ext cx="7412856" cy="3653858"/>
          </a:xfrm>
          <a:prstGeom prst="rect">
            <a:avLst/>
          </a:prstGeom>
        </p:spPr>
      </p:pic>
      <p:sp>
        <p:nvSpPr>
          <p:cNvPr id="5" name="TextBox 4"/>
          <p:cNvSpPr txBox="1"/>
          <p:nvPr/>
        </p:nvSpPr>
        <p:spPr>
          <a:xfrm>
            <a:off x="8723086" y="3265714"/>
            <a:ext cx="2965752" cy="923330"/>
          </a:xfrm>
          <a:prstGeom prst="rect">
            <a:avLst/>
          </a:prstGeom>
          <a:noFill/>
        </p:spPr>
        <p:txBody>
          <a:bodyPr wrap="square" rtlCol="0">
            <a:spAutoFit/>
          </a:bodyPr>
          <a:lstStyle/>
          <a:p>
            <a:r>
              <a:rPr lang="en-US" dirty="0"/>
              <a:t>MATCH (</a:t>
            </a:r>
            <a:r>
              <a:rPr lang="en-US" dirty="0" err="1"/>
              <a:t>o:Officers</a:t>
            </a:r>
            <a:r>
              <a:rPr lang="en-US" dirty="0"/>
              <a:t>) WHERE </a:t>
            </a:r>
            <a:r>
              <a:rPr lang="en-US" dirty="0" err="1"/>
              <a:t>toLower</a:t>
            </a:r>
            <a:r>
              <a:rPr lang="en-US" dirty="0"/>
              <a:t>(o.name) CONTAINS "</a:t>
            </a:r>
            <a:r>
              <a:rPr lang="en-US" dirty="0" err="1"/>
              <a:t>aliyev</a:t>
            </a:r>
            <a:r>
              <a:rPr lang="en-US" dirty="0"/>
              <a:t>" RETURN o</a:t>
            </a:r>
          </a:p>
        </p:txBody>
      </p:sp>
    </p:spTree>
    <p:extLst>
      <p:ext uri="{BB962C8B-B14F-4D97-AF65-F5344CB8AC3E}">
        <p14:creationId xmlns:p14="http://schemas.microsoft.com/office/powerpoint/2010/main" val="4253170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994A-6D0B-48C3-8F0D-44B3C732C053}"/>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C1105C17-646D-41D6-84C7-0DAAE58C880E}"/>
              </a:ext>
            </a:extLst>
          </p:cNvPr>
          <p:cNvSpPr>
            <a:spLocks noGrp="1"/>
          </p:cNvSpPr>
          <p:nvPr>
            <p:ph idx="1"/>
          </p:nvPr>
        </p:nvSpPr>
        <p:spPr>
          <a:xfrm>
            <a:off x="4912153" y="692458"/>
            <a:ext cx="6988167" cy="1438182"/>
          </a:xfrm>
        </p:spPr>
        <p:txBody>
          <a:bodyPr>
            <a:normAutofit/>
          </a:bodyPr>
          <a:lstStyle/>
          <a:p>
            <a:r>
              <a:rPr lang="en-US" dirty="0" smtClean="0"/>
              <a:t>We now see the different offshore entity relationships with the </a:t>
            </a:r>
            <a:r>
              <a:rPr lang="en-US" dirty="0" err="1" smtClean="0"/>
              <a:t>Aliyev</a:t>
            </a:r>
            <a:r>
              <a:rPr lang="en-US" dirty="0" smtClean="0"/>
              <a:t> family.</a:t>
            </a:r>
            <a:endParaRPr lang="en-US" dirty="0"/>
          </a:p>
        </p:txBody>
      </p:sp>
      <p:pic>
        <p:nvPicPr>
          <p:cNvPr id="4" name="Picture 3">
            <a:extLst>
              <a:ext uri="{FF2B5EF4-FFF2-40B4-BE49-F238E27FC236}">
                <a16:creationId xmlns:a16="http://schemas.microsoft.com/office/drawing/2014/main" id="{94E4DF57-1052-4A3D-80AD-4BEE95963272}"/>
              </a:ext>
            </a:extLst>
          </p:cNvPr>
          <p:cNvPicPr>
            <a:picLocks noChangeAspect="1"/>
          </p:cNvPicPr>
          <p:nvPr/>
        </p:nvPicPr>
        <p:blipFill>
          <a:blip r:embed="rId2"/>
          <a:stretch>
            <a:fillRect/>
          </a:stretch>
        </p:blipFill>
        <p:spPr>
          <a:xfrm>
            <a:off x="598204" y="2372298"/>
            <a:ext cx="6988167" cy="4097045"/>
          </a:xfrm>
          <a:prstGeom prst="rect">
            <a:avLst/>
          </a:prstGeom>
        </p:spPr>
      </p:pic>
      <p:sp>
        <p:nvSpPr>
          <p:cNvPr id="5" name="TextBox 4"/>
          <p:cNvSpPr txBox="1"/>
          <p:nvPr/>
        </p:nvSpPr>
        <p:spPr>
          <a:xfrm>
            <a:off x="8195941" y="2518807"/>
            <a:ext cx="3758577" cy="1200329"/>
          </a:xfrm>
          <a:prstGeom prst="rect">
            <a:avLst/>
          </a:prstGeom>
          <a:noFill/>
        </p:spPr>
        <p:txBody>
          <a:bodyPr wrap="square" rtlCol="0">
            <a:spAutoFit/>
          </a:bodyPr>
          <a:lstStyle/>
          <a:p>
            <a:r>
              <a:rPr lang="en-US" dirty="0" smtClean="0"/>
              <a:t>MATCH (</a:t>
            </a:r>
            <a:r>
              <a:rPr lang="en-US" dirty="0" err="1" smtClean="0"/>
              <a:t>o:Officers</a:t>
            </a:r>
            <a:r>
              <a:rPr lang="en-US" dirty="0" smtClean="0"/>
              <a:t>) WHERE </a:t>
            </a:r>
            <a:r>
              <a:rPr lang="en-US" dirty="0" err="1" smtClean="0"/>
              <a:t>toLower</a:t>
            </a:r>
            <a:r>
              <a:rPr lang="en-US" dirty="0" smtClean="0"/>
              <a:t>(o.name) CONTAINS "</a:t>
            </a:r>
            <a:r>
              <a:rPr lang="en-US" dirty="0" err="1" smtClean="0"/>
              <a:t>aliyev</a:t>
            </a:r>
            <a:r>
              <a:rPr lang="en-US" dirty="0" smtClean="0"/>
              <a:t>" </a:t>
            </a:r>
          </a:p>
          <a:p>
            <a:r>
              <a:rPr lang="en-US" dirty="0" smtClean="0"/>
              <a:t>MATCH (o)-[r]-(</a:t>
            </a:r>
            <a:r>
              <a:rPr lang="en-US" dirty="0" err="1" smtClean="0"/>
              <a:t>c:Entities</a:t>
            </a:r>
            <a:r>
              <a:rPr lang="en-US" dirty="0" smtClean="0"/>
              <a:t>) </a:t>
            </a:r>
          </a:p>
          <a:p>
            <a:r>
              <a:rPr lang="en-US" dirty="0" smtClean="0"/>
              <a:t>RETURN </a:t>
            </a:r>
            <a:r>
              <a:rPr lang="en-US" dirty="0" err="1" smtClean="0"/>
              <a:t>o,r,c</a:t>
            </a:r>
            <a:endParaRPr lang="en-US" dirty="0"/>
          </a:p>
        </p:txBody>
      </p:sp>
    </p:spTree>
    <p:extLst>
      <p:ext uri="{BB962C8B-B14F-4D97-AF65-F5344CB8AC3E}">
        <p14:creationId xmlns:p14="http://schemas.microsoft.com/office/powerpoint/2010/main" val="1657064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9687-B52A-4E50-946C-0D23F05017DB}"/>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7450AD89-099A-45DF-9FB4-442DED6ABEB1}"/>
              </a:ext>
            </a:extLst>
          </p:cNvPr>
          <p:cNvSpPr>
            <a:spLocks noGrp="1"/>
          </p:cNvSpPr>
          <p:nvPr>
            <p:ph idx="1"/>
          </p:nvPr>
        </p:nvSpPr>
        <p:spPr>
          <a:xfrm>
            <a:off x="4785619" y="598966"/>
            <a:ext cx="7324506" cy="1513920"/>
          </a:xfrm>
        </p:spPr>
        <p:txBody>
          <a:bodyPr>
            <a:normAutofit fontScale="92500" lnSpcReduction="10000"/>
          </a:bodyPr>
          <a:lstStyle/>
          <a:p>
            <a:r>
              <a:rPr lang="en-US" dirty="0" smtClean="0"/>
              <a:t>As </a:t>
            </a:r>
            <a:r>
              <a:rPr lang="en-US" dirty="0"/>
              <a:t>we have seen earlier, we again explore connections for the specific entity Exaltation Ltd. and observe the main beneficiaries as the Aliyev family.</a:t>
            </a:r>
          </a:p>
        </p:txBody>
      </p:sp>
      <p:pic>
        <p:nvPicPr>
          <p:cNvPr id="4" name="Picture 3">
            <a:extLst>
              <a:ext uri="{FF2B5EF4-FFF2-40B4-BE49-F238E27FC236}">
                <a16:creationId xmlns:a16="http://schemas.microsoft.com/office/drawing/2014/main" id="{96C71EC0-4343-43A2-97E1-355CE1DC1CC3}"/>
              </a:ext>
            </a:extLst>
          </p:cNvPr>
          <p:cNvPicPr>
            <a:picLocks noChangeAspect="1"/>
          </p:cNvPicPr>
          <p:nvPr/>
        </p:nvPicPr>
        <p:blipFill>
          <a:blip r:embed="rId2"/>
          <a:stretch>
            <a:fillRect/>
          </a:stretch>
        </p:blipFill>
        <p:spPr>
          <a:xfrm>
            <a:off x="651183" y="2346727"/>
            <a:ext cx="5553273" cy="3909110"/>
          </a:xfrm>
          <a:prstGeom prst="rect">
            <a:avLst/>
          </a:prstGeom>
        </p:spPr>
      </p:pic>
      <p:sp>
        <p:nvSpPr>
          <p:cNvPr id="5" name="TextBox 4"/>
          <p:cNvSpPr txBox="1"/>
          <p:nvPr/>
        </p:nvSpPr>
        <p:spPr>
          <a:xfrm>
            <a:off x="6512996" y="2754420"/>
            <a:ext cx="5060054" cy="646331"/>
          </a:xfrm>
          <a:prstGeom prst="rect">
            <a:avLst/>
          </a:prstGeom>
          <a:noFill/>
        </p:spPr>
        <p:txBody>
          <a:bodyPr wrap="square" rtlCol="0">
            <a:spAutoFit/>
          </a:bodyPr>
          <a:lstStyle/>
          <a:p>
            <a:r>
              <a:rPr lang="en-US" dirty="0" smtClean="0"/>
              <a:t>MATCH (</a:t>
            </a:r>
            <a:r>
              <a:rPr lang="en-US" dirty="0" err="1" smtClean="0"/>
              <a:t>c:Entities</a:t>
            </a:r>
            <a:r>
              <a:rPr lang="en-US" dirty="0" smtClean="0"/>
              <a:t>) – [r] – (</a:t>
            </a:r>
            <a:r>
              <a:rPr lang="en-US" dirty="0" err="1" smtClean="0"/>
              <a:t>o:Officers</a:t>
            </a:r>
            <a:r>
              <a:rPr lang="en-US" dirty="0" smtClean="0"/>
              <a:t>) WHERE c.name = "Exaltation Limited" RETURN *</a:t>
            </a:r>
            <a:endParaRPr lang="en-US" dirty="0"/>
          </a:p>
        </p:txBody>
      </p:sp>
    </p:spTree>
    <p:extLst>
      <p:ext uri="{BB962C8B-B14F-4D97-AF65-F5344CB8AC3E}">
        <p14:creationId xmlns:p14="http://schemas.microsoft.com/office/powerpoint/2010/main" val="3717863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ACB-76C0-49EA-8A6A-3CD29ED4DDE2}"/>
              </a:ext>
            </a:extLst>
          </p:cNvPr>
          <p:cNvSpPr>
            <a:spLocks noGrp="1"/>
          </p:cNvSpPr>
          <p:nvPr>
            <p:ph type="title"/>
          </p:nvPr>
        </p:nvSpPr>
        <p:spPr/>
        <p:txBody>
          <a:bodyPr/>
          <a:lstStyle/>
          <a:p>
            <a:r>
              <a:rPr lang="en-US" dirty="0"/>
              <a:t>Cypher</a:t>
            </a:r>
          </a:p>
        </p:txBody>
      </p:sp>
      <p:sp>
        <p:nvSpPr>
          <p:cNvPr id="3" name="Content Placeholder 2">
            <a:extLst>
              <a:ext uri="{FF2B5EF4-FFF2-40B4-BE49-F238E27FC236}">
                <a16:creationId xmlns:a16="http://schemas.microsoft.com/office/drawing/2014/main" id="{CD3C8D5D-7052-4B84-BF17-C3DD57846070}"/>
              </a:ext>
            </a:extLst>
          </p:cNvPr>
          <p:cNvSpPr>
            <a:spLocks noGrp="1"/>
          </p:cNvSpPr>
          <p:nvPr>
            <p:ph idx="1"/>
          </p:nvPr>
        </p:nvSpPr>
        <p:spPr>
          <a:xfrm>
            <a:off x="4665211" y="1178072"/>
            <a:ext cx="7350511" cy="1819922"/>
          </a:xfrm>
        </p:spPr>
        <p:txBody>
          <a:bodyPr>
            <a:normAutofit fontScale="92500"/>
          </a:bodyPr>
          <a:lstStyle/>
          <a:p>
            <a:r>
              <a:rPr lang="en-US" dirty="0"/>
              <a:t>SET : Update labels on nodes and properties on nodes and relationships.</a:t>
            </a:r>
          </a:p>
          <a:p>
            <a:r>
              <a:rPr lang="en-US" dirty="0"/>
              <a:t>Here we set the language as English for the movie Harry Potter and the Philosopher’s Stone.</a:t>
            </a:r>
          </a:p>
        </p:txBody>
      </p:sp>
      <p:pic>
        <p:nvPicPr>
          <p:cNvPr id="4" name="Picture 3">
            <a:extLst>
              <a:ext uri="{FF2B5EF4-FFF2-40B4-BE49-F238E27FC236}">
                <a16:creationId xmlns:a16="http://schemas.microsoft.com/office/drawing/2014/main" id="{AED19321-2B39-439E-95D2-3445F2A81F95}"/>
              </a:ext>
            </a:extLst>
          </p:cNvPr>
          <p:cNvPicPr>
            <a:picLocks noChangeAspect="1"/>
          </p:cNvPicPr>
          <p:nvPr/>
        </p:nvPicPr>
        <p:blipFill>
          <a:blip r:embed="rId2"/>
          <a:stretch>
            <a:fillRect/>
          </a:stretch>
        </p:blipFill>
        <p:spPr>
          <a:xfrm>
            <a:off x="943054" y="3380621"/>
            <a:ext cx="7350511" cy="1923348"/>
          </a:xfrm>
          <a:prstGeom prst="rect">
            <a:avLst/>
          </a:prstGeom>
        </p:spPr>
      </p:pic>
      <p:sp>
        <p:nvSpPr>
          <p:cNvPr id="5" name="TextBox 4"/>
          <p:cNvSpPr txBox="1"/>
          <p:nvPr/>
        </p:nvSpPr>
        <p:spPr>
          <a:xfrm>
            <a:off x="4665210" y="5558971"/>
            <a:ext cx="7042979" cy="1200329"/>
          </a:xfrm>
          <a:prstGeom prst="rect">
            <a:avLst/>
          </a:prstGeom>
          <a:noFill/>
        </p:spPr>
        <p:txBody>
          <a:bodyPr wrap="square" rtlCol="0">
            <a:spAutoFit/>
          </a:bodyPr>
          <a:lstStyle/>
          <a:p>
            <a:r>
              <a:rPr lang="en-US" dirty="0"/>
              <a:t>match (</a:t>
            </a:r>
            <a:r>
              <a:rPr lang="en-US" dirty="0" err="1"/>
              <a:t>n:Movie</a:t>
            </a:r>
            <a:r>
              <a:rPr lang="en-US" dirty="0"/>
              <a:t>)</a:t>
            </a:r>
          </a:p>
          <a:p>
            <a:r>
              <a:rPr lang="en-US" dirty="0"/>
              <a:t>where </a:t>
            </a:r>
            <a:r>
              <a:rPr lang="en-US" dirty="0" err="1"/>
              <a:t>n.title</a:t>
            </a:r>
            <a:r>
              <a:rPr lang="en-US" dirty="0"/>
              <a:t> = "Harry Potter and the Philosopher's Stone"</a:t>
            </a:r>
          </a:p>
          <a:p>
            <a:r>
              <a:rPr lang="en-US" dirty="0"/>
              <a:t>set </a:t>
            </a:r>
            <a:r>
              <a:rPr lang="en-US" dirty="0" err="1"/>
              <a:t>n.languages</a:t>
            </a:r>
            <a:r>
              <a:rPr lang="en-US" dirty="0"/>
              <a:t> = "English"</a:t>
            </a:r>
          </a:p>
          <a:p>
            <a:r>
              <a:rPr lang="en-US" dirty="0"/>
              <a:t>return </a:t>
            </a:r>
            <a:r>
              <a:rPr lang="en-US" dirty="0" err="1"/>
              <a:t>n.title</a:t>
            </a:r>
            <a:r>
              <a:rPr lang="en-US" dirty="0"/>
              <a:t> as title, </a:t>
            </a:r>
            <a:r>
              <a:rPr lang="en-US" dirty="0" err="1"/>
              <a:t>n.languages</a:t>
            </a:r>
            <a:r>
              <a:rPr lang="en-US" dirty="0"/>
              <a:t> as language, </a:t>
            </a:r>
            <a:r>
              <a:rPr lang="en-US" dirty="0" err="1"/>
              <a:t>n.released</a:t>
            </a:r>
            <a:r>
              <a:rPr lang="en-US" dirty="0"/>
              <a:t> as released</a:t>
            </a:r>
          </a:p>
        </p:txBody>
      </p:sp>
    </p:spTree>
    <p:extLst>
      <p:ext uri="{BB962C8B-B14F-4D97-AF65-F5344CB8AC3E}">
        <p14:creationId xmlns:p14="http://schemas.microsoft.com/office/powerpoint/2010/main" val="39426045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001FE-C800-4BF7-9C79-1B5863430B6A}"/>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EE7B1BCE-E3E7-4F7B-B71C-D338B1290B81}"/>
              </a:ext>
            </a:extLst>
          </p:cNvPr>
          <p:cNvSpPr>
            <a:spLocks noGrp="1"/>
          </p:cNvSpPr>
          <p:nvPr>
            <p:ph idx="1"/>
          </p:nvPr>
        </p:nvSpPr>
        <p:spPr>
          <a:xfrm>
            <a:off x="5012105" y="140084"/>
            <a:ext cx="6744816" cy="1451742"/>
          </a:xfrm>
        </p:spPr>
        <p:txBody>
          <a:bodyPr>
            <a:normAutofit fontScale="92500" lnSpcReduction="10000"/>
          </a:bodyPr>
          <a:lstStyle/>
          <a:p>
            <a:r>
              <a:rPr lang="en-US" dirty="0" smtClean="0"/>
              <a:t>Similar </a:t>
            </a:r>
            <a:r>
              <a:rPr lang="en-US" dirty="0"/>
              <a:t>to before, we explore another offshore entity observed in the </a:t>
            </a:r>
            <a:r>
              <a:rPr lang="en-US" dirty="0" err="1" smtClean="0"/>
              <a:t>Aliyev’s</a:t>
            </a:r>
            <a:r>
              <a:rPr lang="en-US" dirty="0" smtClean="0"/>
              <a:t> </a:t>
            </a:r>
            <a:r>
              <a:rPr lang="en-US" dirty="0"/>
              <a:t>network. We further click on the node, see its children nodes and discover an intermediary – Nautilus.</a:t>
            </a:r>
          </a:p>
        </p:txBody>
      </p:sp>
      <p:pic>
        <p:nvPicPr>
          <p:cNvPr id="4" name="Picture 3">
            <a:extLst>
              <a:ext uri="{FF2B5EF4-FFF2-40B4-BE49-F238E27FC236}">
                <a16:creationId xmlns:a16="http://schemas.microsoft.com/office/drawing/2014/main" id="{5B9579DF-E38B-4608-B8FF-00138355FAAE}"/>
              </a:ext>
            </a:extLst>
          </p:cNvPr>
          <p:cNvPicPr>
            <a:picLocks noChangeAspect="1"/>
          </p:cNvPicPr>
          <p:nvPr/>
        </p:nvPicPr>
        <p:blipFill>
          <a:blip r:embed="rId2"/>
          <a:stretch>
            <a:fillRect/>
          </a:stretch>
        </p:blipFill>
        <p:spPr>
          <a:xfrm>
            <a:off x="320410" y="4320048"/>
            <a:ext cx="6656038" cy="2197224"/>
          </a:xfrm>
          <a:prstGeom prst="rect">
            <a:avLst/>
          </a:prstGeom>
        </p:spPr>
      </p:pic>
      <p:pic>
        <p:nvPicPr>
          <p:cNvPr id="5" name="Picture 4">
            <a:extLst>
              <a:ext uri="{FF2B5EF4-FFF2-40B4-BE49-F238E27FC236}">
                <a16:creationId xmlns:a16="http://schemas.microsoft.com/office/drawing/2014/main" id="{C0C28050-5CCC-4959-8C2D-703AAFC16A1E}"/>
              </a:ext>
            </a:extLst>
          </p:cNvPr>
          <p:cNvPicPr>
            <a:picLocks noChangeAspect="1"/>
          </p:cNvPicPr>
          <p:nvPr/>
        </p:nvPicPr>
        <p:blipFill>
          <a:blip r:embed="rId3"/>
          <a:stretch>
            <a:fillRect/>
          </a:stretch>
        </p:blipFill>
        <p:spPr>
          <a:xfrm>
            <a:off x="320410" y="1599940"/>
            <a:ext cx="6656039" cy="2713451"/>
          </a:xfrm>
          <a:prstGeom prst="rect">
            <a:avLst/>
          </a:prstGeom>
        </p:spPr>
      </p:pic>
      <p:sp>
        <p:nvSpPr>
          <p:cNvPr id="7" name="TextBox 6"/>
          <p:cNvSpPr txBox="1"/>
          <p:nvPr/>
        </p:nvSpPr>
        <p:spPr>
          <a:xfrm>
            <a:off x="7190531" y="2310335"/>
            <a:ext cx="4403706" cy="646331"/>
          </a:xfrm>
          <a:prstGeom prst="rect">
            <a:avLst/>
          </a:prstGeom>
          <a:noFill/>
        </p:spPr>
        <p:txBody>
          <a:bodyPr wrap="square" rtlCol="0">
            <a:spAutoFit/>
          </a:bodyPr>
          <a:lstStyle/>
          <a:p>
            <a:r>
              <a:rPr lang="en-US" dirty="0" smtClean="0"/>
              <a:t>MATCH (</a:t>
            </a:r>
            <a:r>
              <a:rPr lang="en-US" dirty="0" err="1" smtClean="0"/>
              <a:t>c:Entities</a:t>
            </a:r>
            <a:r>
              <a:rPr lang="en-US" dirty="0" smtClean="0"/>
              <a:t>) – [r] – (</a:t>
            </a:r>
            <a:r>
              <a:rPr lang="en-US" dirty="0" err="1" smtClean="0"/>
              <a:t>o:Officers</a:t>
            </a:r>
            <a:r>
              <a:rPr lang="en-US" dirty="0" smtClean="0"/>
              <a:t>) WHERE c.name CONTAINS "KINGSV" RETURN *</a:t>
            </a:r>
            <a:endParaRPr lang="en-US" dirty="0"/>
          </a:p>
        </p:txBody>
      </p:sp>
      <p:cxnSp>
        <p:nvCxnSpPr>
          <p:cNvPr id="9" name="Connector: Curved 7">
            <a:extLst>
              <a:ext uri="{FF2B5EF4-FFF2-40B4-BE49-F238E27FC236}">
                <a16:creationId xmlns:a16="http://schemas.microsoft.com/office/drawing/2014/main" id="{12ECDFBD-5C86-4D9E-A6F8-F64786F37822}"/>
              </a:ext>
            </a:extLst>
          </p:cNvPr>
          <p:cNvCxnSpPr>
            <a:cxnSpLocks/>
          </p:cNvCxnSpPr>
          <p:nvPr/>
        </p:nvCxnSpPr>
        <p:spPr>
          <a:xfrm flipH="1" flipV="1">
            <a:off x="1668511" y="4945924"/>
            <a:ext cx="71022" cy="945472"/>
          </a:xfrm>
          <a:prstGeom prst="curvedConnector4">
            <a:avLst>
              <a:gd name="adj1" fmla="val -321872"/>
              <a:gd name="adj2" fmla="val 9436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802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394B-AFC0-4D77-B876-5639C09D736B}"/>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9F489982-AD35-4F33-8596-14B0CD3245C4}"/>
              </a:ext>
            </a:extLst>
          </p:cNvPr>
          <p:cNvSpPr>
            <a:spLocks noGrp="1"/>
          </p:cNvSpPr>
          <p:nvPr>
            <p:ph idx="1"/>
          </p:nvPr>
        </p:nvSpPr>
        <p:spPr>
          <a:xfrm>
            <a:off x="5008326" y="701093"/>
            <a:ext cx="6763323" cy="1078636"/>
          </a:xfrm>
        </p:spPr>
        <p:txBody>
          <a:bodyPr>
            <a:normAutofit fontScale="85000" lnSpcReduction="10000"/>
          </a:bodyPr>
          <a:lstStyle/>
          <a:p>
            <a:r>
              <a:rPr lang="en-US" dirty="0" smtClean="0"/>
              <a:t>We </a:t>
            </a:r>
            <a:r>
              <a:rPr lang="en-US" dirty="0"/>
              <a:t>now explore further regarding the connections of the intermediary Nautilus and find that it acts an as intermediary for a lot of offshore entities.</a:t>
            </a:r>
          </a:p>
        </p:txBody>
      </p:sp>
      <p:pic>
        <p:nvPicPr>
          <p:cNvPr id="4" name="Picture 3">
            <a:extLst>
              <a:ext uri="{FF2B5EF4-FFF2-40B4-BE49-F238E27FC236}">
                <a16:creationId xmlns:a16="http://schemas.microsoft.com/office/drawing/2014/main" id="{8E61C8B2-6C8A-43EE-823F-DCAFF2C2E93B}"/>
              </a:ext>
            </a:extLst>
          </p:cNvPr>
          <p:cNvPicPr>
            <a:picLocks noChangeAspect="1"/>
          </p:cNvPicPr>
          <p:nvPr/>
        </p:nvPicPr>
        <p:blipFill>
          <a:blip r:embed="rId2"/>
          <a:stretch>
            <a:fillRect/>
          </a:stretch>
        </p:blipFill>
        <p:spPr>
          <a:xfrm>
            <a:off x="581919" y="2173204"/>
            <a:ext cx="6673789" cy="4034902"/>
          </a:xfrm>
          <a:prstGeom prst="rect">
            <a:avLst/>
          </a:prstGeom>
        </p:spPr>
      </p:pic>
      <p:sp>
        <p:nvSpPr>
          <p:cNvPr id="6" name="TextBox 5"/>
          <p:cNvSpPr txBox="1"/>
          <p:nvPr/>
        </p:nvSpPr>
        <p:spPr>
          <a:xfrm>
            <a:off x="7707887" y="2131730"/>
            <a:ext cx="4063762" cy="923330"/>
          </a:xfrm>
          <a:prstGeom prst="rect">
            <a:avLst/>
          </a:prstGeom>
          <a:noFill/>
        </p:spPr>
        <p:txBody>
          <a:bodyPr wrap="square" rtlCol="0">
            <a:spAutoFit/>
          </a:bodyPr>
          <a:lstStyle/>
          <a:p>
            <a:r>
              <a:rPr lang="en-US" dirty="0" smtClean="0"/>
              <a:t>MATCH (</a:t>
            </a:r>
            <a:r>
              <a:rPr lang="en-US" dirty="0" err="1" smtClean="0"/>
              <a:t>c:Entities</a:t>
            </a:r>
            <a:r>
              <a:rPr lang="en-US" dirty="0" smtClean="0"/>
              <a:t>) – [r] – (</a:t>
            </a:r>
            <a:r>
              <a:rPr lang="en-US" dirty="0" err="1" smtClean="0"/>
              <a:t>o:Intermediaries</a:t>
            </a:r>
            <a:r>
              <a:rPr lang="en-US" dirty="0" smtClean="0"/>
              <a:t>) WHERE o.name CONTAINS "NAUTILUS" RETURN *</a:t>
            </a:r>
            <a:endParaRPr lang="en-US" dirty="0"/>
          </a:p>
        </p:txBody>
      </p:sp>
    </p:spTree>
    <p:extLst>
      <p:ext uri="{BB962C8B-B14F-4D97-AF65-F5344CB8AC3E}">
        <p14:creationId xmlns:p14="http://schemas.microsoft.com/office/powerpoint/2010/main" val="2116682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99E3-F694-4491-B725-D331214B02DF}"/>
              </a:ext>
            </a:extLst>
          </p:cNvPr>
          <p:cNvSpPr>
            <a:spLocks noGrp="1"/>
          </p:cNvSpPr>
          <p:nvPr>
            <p:ph type="title"/>
          </p:nvPr>
        </p:nvSpPr>
        <p:spPr>
          <a:xfrm>
            <a:off x="314150" y="16029"/>
            <a:ext cx="10515600" cy="1325563"/>
          </a:xfrm>
        </p:spPr>
        <p:txBody>
          <a:bodyPr/>
          <a:lstStyle/>
          <a:p>
            <a:r>
              <a:rPr lang="en-US" dirty="0"/>
              <a:t>Panama Papers</a:t>
            </a:r>
          </a:p>
        </p:txBody>
      </p:sp>
      <p:sp>
        <p:nvSpPr>
          <p:cNvPr id="3" name="Content Placeholder 2">
            <a:extLst>
              <a:ext uri="{FF2B5EF4-FFF2-40B4-BE49-F238E27FC236}">
                <a16:creationId xmlns:a16="http://schemas.microsoft.com/office/drawing/2014/main" id="{499247F7-4772-4253-824C-06D5C50C67FE}"/>
              </a:ext>
            </a:extLst>
          </p:cNvPr>
          <p:cNvSpPr>
            <a:spLocks noGrp="1"/>
          </p:cNvSpPr>
          <p:nvPr>
            <p:ph idx="1"/>
          </p:nvPr>
        </p:nvSpPr>
        <p:spPr>
          <a:xfrm>
            <a:off x="314150" y="1259398"/>
            <a:ext cx="4258716" cy="3066736"/>
          </a:xfrm>
        </p:spPr>
        <p:txBody>
          <a:bodyPr>
            <a:normAutofit fontScale="77500" lnSpcReduction="20000"/>
          </a:bodyPr>
          <a:lstStyle/>
          <a:p>
            <a:r>
              <a:rPr lang="en-US" dirty="0" smtClean="0"/>
              <a:t>Here</a:t>
            </a:r>
            <a:r>
              <a:rPr lang="en-US" dirty="0"/>
              <a:t>, we explore all shortest paths between two relatives of the Aliyev family and obtain a common entity, which when expanded leads to an intermediary – </a:t>
            </a:r>
            <a:r>
              <a:rPr lang="en-US" dirty="0" err="1"/>
              <a:t>Mossack</a:t>
            </a:r>
            <a:r>
              <a:rPr lang="en-US" dirty="0"/>
              <a:t>. On exploring the children nodes for </a:t>
            </a:r>
            <a:r>
              <a:rPr lang="en-US" dirty="0" err="1"/>
              <a:t>Mossack</a:t>
            </a:r>
            <a:r>
              <a:rPr lang="en-US" dirty="0"/>
              <a:t> we see a similar network as earlier (a lot of offshore entities being managed through this intermediary).</a:t>
            </a:r>
          </a:p>
        </p:txBody>
      </p:sp>
      <p:pic>
        <p:nvPicPr>
          <p:cNvPr id="4" name="Picture 3">
            <a:extLst>
              <a:ext uri="{FF2B5EF4-FFF2-40B4-BE49-F238E27FC236}">
                <a16:creationId xmlns:a16="http://schemas.microsoft.com/office/drawing/2014/main" id="{03DCB21A-910E-48DB-843F-9231AFB14F90}"/>
              </a:ext>
            </a:extLst>
          </p:cNvPr>
          <p:cNvPicPr>
            <a:picLocks noChangeAspect="1"/>
          </p:cNvPicPr>
          <p:nvPr/>
        </p:nvPicPr>
        <p:blipFill>
          <a:blip r:embed="rId2"/>
          <a:stretch>
            <a:fillRect/>
          </a:stretch>
        </p:blipFill>
        <p:spPr>
          <a:xfrm>
            <a:off x="4604295" y="1722501"/>
            <a:ext cx="4001055" cy="2663427"/>
          </a:xfrm>
          <a:prstGeom prst="rect">
            <a:avLst/>
          </a:prstGeom>
        </p:spPr>
      </p:pic>
      <p:pic>
        <p:nvPicPr>
          <p:cNvPr id="5" name="Picture 4">
            <a:extLst>
              <a:ext uri="{FF2B5EF4-FFF2-40B4-BE49-F238E27FC236}">
                <a16:creationId xmlns:a16="http://schemas.microsoft.com/office/drawing/2014/main" id="{EFC35C65-3E2A-48CD-9242-6C2AA7151A41}"/>
              </a:ext>
            </a:extLst>
          </p:cNvPr>
          <p:cNvPicPr>
            <a:picLocks noChangeAspect="1"/>
          </p:cNvPicPr>
          <p:nvPr/>
        </p:nvPicPr>
        <p:blipFill rotWithShape="1">
          <a:blip r:embed="rId3"/>
          <a:srcRect t="8917"/>
          <a:stretch/>
        </p:blipFill>
        <p:spPr>
          <a:xfrm>
            <a:off x="8544150" y="2051291"/>
            <a:ext cx="3647850" cy="2286484"/>
          </a:xfrm>
          <a:prstGeom prst="rect">
            <a:avLst/>
          </a:prstGeom>
        </p:spPr>
      </p:pic>
      <p:pic>
        <p:nvPicPr>
          <p:cNvPr id="6" name="Picture 5">
            <a:extLst>
              <a:ext uri="{FF2B5EF4-FFF2-40B4-BE49-F238E27FC236}">
                <a16:creationId xmlns:a16="http://schemas.microsoft.com/office/drawing/2014/main" id="{E97EA9E8-3805-4A62-B99F-12AFACA664C5}"/>
              </a:ext>
            </a:extLst>
          </p:cNvPr>
          <p:cNvPicPr>
            <a:picLocks noChangeAspect="1"/>
          </p:cNvPicPr>
          <p:nvPr/>
        </p:nvPicPr>
        <p:blipFill>
          <a:blip r:embed="rId4"/>
          <a:stretch>
            <a:fillRect/>
          </a:stretch>
        </p:blipFill>
        <p:spPr>
          <a:xfrm>
            <a:off x="4511666" y="4337775"/>
            <a:ext cx="7648905" cy="2456442"/>
          </a:xfrm>
          <a:prstGeom prst="rect">
            <a:avLst/>
          </a:prstGeom>
        </p:spPr>
      </p:pic>
      <p:sp>
        <p:nvSpPr>
          <p:cNvPr id="7" name="Oval 6">
            <a:extLst>
              <a:ext uri="{FF2B5EF4-FFF2-40B4-BE49-F238E27FC236}">
                <a16:creationId xmlns:a16="http://schemas.microsoft.com/office/drawing/2014/main" id="{CCA922D1-BFAA-4DF2-84B2-D288D328DD1D}"/>
              </a:ext>
            </a:extLst>
          </p:cNvPr>
          <p:cNvSpPr/>
          <p:nvPr/>
        </p:nvSpPr>
        <p:spPr>
          <a:xfrm>
            <a:off x="6998887" y="3127631"/>
            <a:ext cx="417250" cy="338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Curved 8">
            <a:extLst>
              <a:ext uri="{FF2B5EF4-FFF2-40B4-BE49-F238E27FC236}">
                <a16:creationId xmlns:a16="http://schemas.microsoft.com/office/drawing/2014/main" id="{5305D05E-DD14-4D1E-BC71-BAFC71FE4668}"/>
              </a:ext>
            </a:extLst>
          </p:cNvPr>
          <p:cNvCxnSpPr>
            <a:cxnSpLocks/>
          </p:cNvCxnSpPr>
          <p:nvPr/>
        </p:nvCxnSpPr>
        <p:spPr>
          <a:xfrm>
            <a:off x="7364383" y="3297021"/>
            <a:ext cx="2765038" cy="520377"/>
          </a:xfrm>
          <a:prstGeom prst="curvedConnector3">
            <a:avLst>
              <a:gd name="adj1" fmla="val 5321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E5C45A9-72DC-4FA7-AD4B-CE046C7CE53B}"/>
              </a:ext>
            </a:extLst>
          </p:cNvPr>
          <p:cNvSpPr/>
          <p:nvPr/>
        </p:nvSpPr>
        <p:spPr>
          <a:xfrm>
            <a:off x="10129421" y="3568072"/>
            <a:ext cx="590696" cy="4986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776F8A89-956C-4E57-AB55-0BA4D5091B98}"/>
              </a:ext>
            </a:extLst>
          </p:cNvPr>
          <p:cNvCxnSpPr>
            <a:cxnSpLocks/>
          </p:cNvCxnSpPr>
          <p:nvPr/>
        </p:nvCxnSpPr>
        <p:spPr>
          <a:xfrm rot="10800000" flipV="1">
            <a:off x="8636779" y="3959169"/>
            <a:ext cx="1461214" cy="284770"/>
          </a:xfrm>
          <a:prstGeom prst="curvedConnector3">
            <a:avLst>
              <a:gd name="adj1" fmla="val 103465"/>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2834" y="4152016"/>
            <a:ext cx="4022238" cy="2031325"/>
          </a:xfrm>
          <a:prstGeom prst="rect">
            <a:avLst/>
          </a:prstGeom>
          <a:noFill/>
        </p:spPr>
        <p:txBody>
          <a:bodyPr wrap="square" rtlCol="0">
            <a:spAutoFit/>
          </a:bodyPr>
          <a:lstStyle/>
          <a:p>
            <a:r>
              <a:rPr lang="en-US" dirty="0" smtClean="0"/>
              <a:t>MATCH (</a:t>
            </a:r>
            <a:r>
              <a:rPr lang="en-US" dirty="0" err="1" smtClean="0"/>
              <a:t>a:Officers</a:t>
            </a:r>
            <a:r>
              <a:rPr lang="en-US" dirty="0" smtClean="0"/>
              <a:t> {name: "</a:t>
            </a:r>
            <a:r>
              <a:rPr lang="en-US" dirty="0" err="1" smtClean="0"/>
              <a:t>Mehriban</a:t>
            </a:r>
            <a:r>
              <a:rPr lang="en-US" dirty="0" smtClean="0"/>
              <a:t> </a:t>
            </a:r>
            <a:r>
              <a:rPr lang="en-US" dirty="0" err="1" smtClean="0"/>
              <a:t>Aliyeva</a:t>
            </a:r>
            <a:r>
              <a:rPr lang="en-US" dirty="0" smtClean="0"/>
              <a:t>"}) MATCH (</a:t>
            </a:r>
            <a:r>
              <a:rPr lang="en-US" dirty="0" err="1" smtClean="0"/>
              <a:t>b:Officers</a:t>
            </a:r>
            <a:r>
              <a:rPr lang="en-US" dirty="0" smtClean="0"/>
              <a:t> {name: "</a:t>
            </a:r>
            <a:r>
              <a:rPr lang="en-US" dirty="0" err="1" smtClean="0"/>
              <a:t>Arzu</a:t>
            </a:r>
            <a:r>
              <a:rPr lang="en-US" dirty="0" smtClean="0"/>
              <a:t> </a:t>
            </a:r>
            <a:r>
              <a:rPr lang="en-US" dirty="0" err="1" smtClean="0"/>
              <a:t>Aliyeva</a:t>
            </a:r>
            <a:r>
              <a:rPr lang="en-US" dirty="0" smtClean="0"/>
              <a:t>"}) </a:t>
            </a:r>
            <a:br>
              <a:rPr lang="en-US" dirty="0" smtClean="0"/>
            </a:br>
            <a:r>
              <a:rPr lang="en-US" dirty="0" smtClean="0"/>
              <a:t>MATCH p=</a:t>
            </a:r>
            <a:r>
              <a:rPr lang="en-US" dirty="0" err="1" smtClean="0"/>
              <a:t>allShortestPaths</a:t>
            </a:r>
            <a:r>
              <a:rPr lang="en-US" dirty="0" smtClean="0"/>
              <a:t>((a) – [*] – (b)) RETURN p</a:t>
            </a:r>
          </a:p>
          <a:p>
            <a:endParaRPr lang="en-US" dirty="0" smtClean="0"/>
          </a:p>
          <a:p>
            <a:endParaRPr lang="en-US" dirty="0"/>
          </a:p>
        </p:txBody>
      </p:sp>
    </p:spTree>
    <p:extLst>
      <p:ext uri="{BB962C8B-B14F-4D97-AF65-F5344CB8AC3E}">
        <p14:creationId xmlns:p14="http://schemas.microsoft.com/office/powerpoint/2010/main" val="622347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98FC-CFAA-4F6C-BD88-BE88FEA92832}"/>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91207D23-FE15-4F53-8925-C949701AD1B2}"/>
              </a:ext>
            </a:extLst>
          </p:cNvPr>
          <p:cNvSpPr>
            <a:spLocks noGrp="1"/>
          </p:cNvSpPr>
          <p:nvPr>
            <p:ph idx="1"/>
          </p:nvPr>
        </p:nvSpPr>
        <p:spPr>
          <a:xfrm>
            <a:off x="4758431" y="479394"/>
            <a:ext cx="7362548" cy="1433553"/>
          </a:xfrm>
        </p:spPr>
        <p:txBody>
          <a:bodyPr>
            <a:normAutofit fontScale="92500" lnSpcReduction="10000"/>
          </a:bodyPr>
          <a:lstStyle/>
          <a:p>
            <a:r>
              <a:rPr lang="en-US" dirty="0" smtClean="0"/>
              <a:t>Here</a:t>
            </a:r>
            <a:r>
              <a:rPr lang="en-US" dirty="0"/>
              <a:t>, we use another query for de-duplication, similar to the query used in the Paradise Papers, and obtain the unique name corresponding to all duplicate entries for the Aliyev family network.</a:t>
            </a:r>
          </a:p>
          <a:p>
            <a:endParaRPr lang="en-US" dirty="0"/>
          </a:p>
        </p:txBody>
      </p:sp>
      <p:pic>
        <p:nvPicPr>
          <p:cNvPr id="4" name="Picture 3">
            <a:extLst>
              <a:ext uri="{FF2B5EF4-FFF2-40B4-BE49-F238E27FC236}">
                <a16:creationId xmlns:a16="http://schemas.microsoft.com/office/drawing/2014/main" id="{CA897FF5-D0F1-4995-80A4-6A60F404779B}"/>
              </a:ext>
            </a:extLst>
          </p:cNvPr>
          <p:cNvPicPr>
            <a:picLocks noChangeAspect="1"/>
          </p:cNvPicPr>
          <p:nvPr/>
        </p:nvPicPr>
        <p:blipFill>
          <a:blip r:embed="rId2"/>
          <a:stretch>
            <a:fillRect/>
          </a:stretch>
        </p:blipFill>
        <p:spPr>
          <a:xfrm>
            <a:off x="281798" y="2081572"/>
            <a:ext cx="7362548" cy="4134706"/>
          </a:xfrm>
          <a:prstGeom prst="rect">
            <a:avLst/>
          </a:prstGeom>
        </p:spPr>
      </p:pic>
      <p:sp>
        <p:nvSpPr>
          <p:cNvPr id="5" name="TextBox 4"/>
          <p:cNvSpPr txBox="1"/>
          <p:nvPr/>
        </p:nvSpPr>
        <p:spPr>
          <a:xfrm>
            <a:off x="7943499" y="2608894"/>
            <a:ext cx="3719308" cy="2378232"/>
          </a:xfrm>
          <a:prstGeom prst="rect">
            <a:avLst/>
          </a:prstGeom>
          <a:noFill/>
        </p:spPr>
        <p:txBody>
          <a:bodyPr wrap="square" rtlCol="0">
            <a:spAutoFit/>
          </a:bodyPr>
          <a:lstStyle/>
          <a:p>
            <a:r>
              <a:rPr lang="en-US" dirty="0" smtClean="0"/>
              <a:t>MATCH (</a:t>
            </a:r>
            <a:r>
              <a:rPr lang="en-US" dirty="0" err="1" smtClean="0"/>
              <a:t>o:Officers</a:t>
            </a:r>
            <a:r>
              <a:rPr lang="en-US" dirty="0" smtClean="0"/>
              <a:t>) WITH split(</a:t>
            </a:r>
            <a:r>
              <a:rPr lang="en-US" dirty="0" err="1" smtClean="0"/>
              <a:t>toLower</a:t>
            </a:r>
            <a:r>
              <a:rPr lang="en-US" dirty="0" smtClean="0"/>
              <a:t>(o.name), " ") AS </a:t>
            </a:r>
            <a:r>
              <a:rPr lang="en-US" dirty="0" err="1" smtClean="0"/>
              <a:t>name_parts</a:t>
            </a:r>
            <a:r>
              <a:rPr lang="en-US" dirty="0" smtClean="0"/>
              <a:t>, o WITH </a:t>
            </a:r>
            <a:r>
              <a:rPr lang="en-US" dirty="0" err="1" smtClean="0"/>
              <a:t>name_parts</a:t>
            </a:r>
            <a:r>
              <a:rPr lang="en-US" dirty="0" smtClean="0"/>
              <a:t>[0] + " " + </a:t>
            </a:r>
            <a:r>
              <a:rPr lang="en-US" dirty="0" err="1" smtClean="0"/>
              <a:t>name_parts</a:t>
            </a:r>
            <a:r>
              <a:rPr lang="en-US" dirty="0" smtClean="0"/>
              <a:t>[-1] AS name, collect(o.name) AS names, count(*) AS count WHERE count &gt; 1 AND name CONTAINS "</a:t>
            </a:r>
            <a:r>
              <a:rPr lang="en-US" dirty="0" err="1" smtClean="0"/>
              <a:t>aliyev</a:t>
            </a:r>
            <a:r>
              <a:rPr lang="en-US" dirty="0" smtClean="0"/>
              <a:t>" RETURN name, names, count ORDER BY count DESC</a:t>
            </a:r>
            <a:endParaRPr lang="en-US" dirty="0"/>
          </a:p>
        </p:txBody>
      </p:sp>
    </p:spTree>
    <p:extLst>
      <p:ext uri="{BB962C8B-B14F-4D97-AF65-F5344CB8AC3E}">
        <p14:creationId xmlns:p14="http://schemas.microsoft.com/office/powerpoint/2010/main" val="4243380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7E2B-4A03-4721-BDB2-016E23D5C13F}"/>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ADFCD8FC-7004-468D-9FB5-38C69F88F8D1}"/>
              </a:ext>
            </a:extLst>
          </p:cNvPr>
          <p:cNvSpPr>
            <a:spLocks noGrp="1"/>
          </p:cNvSpPr>
          <p:nvPr>
            <p:ph idx="1"/>
          </p:nvPr>
        </p:nvSpPr>
        <p:spPr>
          <a:xfrm>
            <a:off x="4843990" y="254536"/>
            <a:ext cx="6662918" cy="1546739"/>
          </a:xfrm>
        </p:spPr>
        <p:txBody>
          <a:bodyPr>
            <a:normAutofit fontScale="85000" lnSpcReduction="20000"/>
          </a:bodyPr>
          <a:lstStyle/>
          <a:p>
            <a:r>
              <a:rPr lang="en-US" dirty="0"/>
              <a:t>Using the de-duplication query, we create new unique nodes for the Aliyev network and connect them to the already existing nodes using the relationship “IDENTITY”, indicating that all those nodes are identities of the given unique nodes. </a:t>
            </a:r>
          </a:p>
        </p:txBody>
      </p:sp>
      <p:pic>
        <p:nvPicPr>
          <p:cNvPr id="5" name="Picture 4"/>
          <p:cNvPicPr>
            <a:picLocks noChangeAspect="1"/>
          </p:cNvPicPr>
          <p:nvPr/>
        </p:nvPicPr>
        <p:blipFill>
          <a:blip r:embed="rId2"/>
          <a:stretch>
            <a:fillRect/>
          </a:stretch>
        </p:blipFill>
        <p:spPr>
          <a:xfrm>
            <a:off x="179515" y="1832742"/>
            <a:ext cx="8348224" cy="2714332"/>
          </a:xfrm>
          <a:prstGeom prst="rect">
            <a:avLst/>
          </a:prstGeom>
        </p:spPr>
      </p:pic>
      <p:sp>
        <p:nvSpPr>
          <p:cNvPr id="9" name="TextBox 8"/>
          <p:cNvSpPr txBox="1"/>
          <p:nvPr/>
        </p:nvSpPr>
        <p:spPr>
          <a:xfrm>
            <a:off x="976106" y="4990259"/>
            <a:ext cx="9132781" cy="1477328"/>
          </a:xfrm>
          <a:prstGeom prst="rect">
            <a:avLst/>
          </a:prstGeom>
          <a:noFill/>
        </p:spPr>
        <p:txBody>
          <a:bodyPr wrap="square" rtlCol="0">
            <a:spAutoFit/>
          </a:bodyPr>
          <a:lstStyle/>
          <a:p>
            <a:r>
              <a:rPr lang="en-US" dirty="0" smtClean="0"/>
              <a:t>MATCH (</a:t>
            </a:r>
            <a:r>
              <a:rPr lang="en-US" dirty="0" err="1" smtClean="0"/>
              <a:t>o:Officers</a:t>
            </a:r>
            <a:r>
              <a:rPr lang="en-US" dirty="0" smtClean="0"/>
              <a:t>) WITH split(</a:t>
            </a:r>
            <a:r>
              <a:rPr lang="en-US" dirty="0" err="1" smtClean="0"/>
              <a:t>toLower</a:t>
            </a:r>
            <a:r>
              <a:rPr lang="en-US" dirty="0" smtClean="0"/>
              <a:t>(o.name), " ") AS </a:t>
            </a:r>
            <a:r>
              <a:rPr lang="en-US" dirty="0" err="1" smtClean="0"/>
              <a:t>name_parts</a:t>
            </a:r>
            <a:r>
              <a:rPr lang="en-US" dirty="0" smtClean="0"/>
              <a:t>, o </a:t>
            </a:r>
          </a:p>
          <a:p>
            <a:r>
              <a:rPr lang="en-US" dirty="0" smtClean="0"/>
              <a:t>WITH </a:t>
            </a:r>
            <a:r>
              <a:rPr lang="en-US" dirty="0" err="1" smtClean="0"/>
              <a:t>name_parts</a:t>
            </a:r>
            <a:r>
              <a:rPr lang="en-US" dirty="0" smtClean="0"/>
              <a:t>[0] + " " + </a:t>
            </a:r>
            <a:r>
              <a:rPr lang="en-US" dirty="0" err="1" smtClean="0"/>
              <a:t>name_parts</a:t>
            </a:r>
            <a:r>
              <a:rPr lang="en-US" dirty="0" smtClean="0"/>
              <a:t>[-1] AS name, collect(o) AS Officers </a:t>
            </a:r>
          </a:p>
          <a:p>
            <a:r>
              <a:rPr lang="en-US" dirty="0" smtClean="0"/>
              <a:t>WHERE name CONTAINS "</a:t>
            </a:r>
            <a:r>
              <a:rPr lang="en-US" dirty="0" err="1" smtClean="0"/>
              <a:t>aliyev</a:t>
            </a:r>
            <a:r>
              <a:rPr lang="en-US" dirty="0" smtClean="0"/>
              <a:t>" </a:t>
            </a:r>
          </a:p>
          <a:p>
            <a:r>
              <a:rPr lang="en-US" dirty="0" smtClean="0"/>
              <a:t>CREATE (</a:t>
            </a:r>
            <a:r>
              <a:rPr lang="en-US" dirty="0" err="1" smtClean="0"/>
              <a:t>p:Person</a:t>
            </a:r>
            <a:r>
              <a:rPr lang="en-US" dirty="0" smtClean="0"/>
              <a:t> {</a:t>
            </a:r>
            <a:r>
              <a:rPr lang="en-US" dirty="0" err="1" smtClean="0"/>
              <a:t>name:name</a:t>
            </a:r>
            <a:r>
              <a:rPr lang="en-US" dirty="0" smtClean="0"/>
              <a:t>})</a:t>
            </a:r>
          </a:p>
          <a:p>
            <a:r>
              <a:rPr lang="en-US" dirty="0" smtClean="0"/>
              <a:t>FOREACH (o IN Officers | CREATE (o)-[:IDENTITY]-&gt;(p))</a:t>
            </a:r>
            <a:endParaRPr lang="en-US" dirty="0"/>
          </a:p>
        </p:txBody>
      </p:sp>
    </p:spTree>
    <p:extLst>
      <p:ext uri="{BB962C8B-B14F-4D97-AF65-F5344CB8AC3E}">
        <p14:creationId xmlns:p14="http://schemas.microsoft.com/office/powerpoint/2010/main" val="3544158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7E2B-4A03-4721-BDB2-016E23D5C13F}"/>
              </a:ext>
            </a:extLst>
          </p:cNvPr>
          <p:cNvSpPr>
            <a:spLocks noGrp="1"/>
          </p:cNvSpPr>
          <p:nvPr>
            <p:ph type="title"/>
          </p:nvPr>
        </p:nvSpPr>
        <p:spPr>
          <a:xfrm>
            <a:off x="165022" y="90244"/>
            <a:ext cx="10515600" cy="1325563"/>
          </a:xfrm>
        </p:spPr>
        <p:txBody>
          <a:bodyPr/>
          <a:lstStyle/>
          <a:p>
            <a:r>
              <a:rPr lang="en-US" dirty="0"/>
              <a:t>Panama Papers</a:t>
            </a:r>
          </a:p>
        </p:txBody>
      </p:sp>
      <p:pic>
        <p:nvPicPr>
          <p:cNvPr id="5" name="Picture 4">
            <a:extLst>
              <a:ext uri="{FF2B5EF4-FFF2-40B4-BE49-F238E27FC236}">
                <a16:creationId xmlns:a16="http://schemas.microsoft.com/office/drawing/2014/main" id="{38D279E6-A233-41BB-A42A-A126F5800CB6}"/>
              </a:ext>
            </a:extLst>
          </p:cNvPr>
          <p:cNvPicPr>
            <a:picLocks noChangeAspect="1"/>
          </p:cNvPicPr>
          <p:nvPr/>
        </p:nvPicPr>
        <p:blipFill rotWithShape="1">
          <a:blip r:embed="rId2"/>
          <a:srcRect r="-128" b="20885"/>
          <a:stretch/>
        </p:blipFill>
        <p:spPr>
          <a:xfrm>
            <a:off x="747902" y="4941193"/>
            <a:ext cx="7256565" cy="1700966"/>
          </a:xfrm>
          <a:prstGeom prst="rect">
            <a:avLst/>
          </a:prstGeom>
        </p:spPr>
      </p:pic>
      <p:sp>
        <p:nvSpPr>
          <p:cNvPr id="6" name="TextBox 5"/>
          <p:cNvSpPr txBox="1"/>
          <p:nvPr/>
        </p:nvSpPr>
        <p:spPr>
          <a:xfrm>
            <a:off x="4734685" y="847082"/>
            <a:ext cx="7023490" cy="3416320"/>
          </a:xfrm>
          <a:prstGeom prst="rect">
            <a:avLst/>
          </a:prstGeom>
          <a:noFill/>
        </p:spPr>
        <p:txBody>
          <a:bodyPr wrap="square" rtlCol="0">
            <a:spAutoFit/>
          </a:bodyPr>
          <a:lstStyle/>
          <a:p>
            <a:r>
              <a:rPr lang="en-US" dirty="0" smtClean="0"/>
              <a:t>CREATE (</a:t>
            </a:r>
            <a:r>
              <a:rPr lang="en-US" dirty="0" err="1" smtClean="0"/>
              <a:t>ilham:Person</a:t>
            </a:r>
            <a:r>
              <a:rPr lang="en-US" dirty="0" smtClean="0"/>
              <a:t> {name:"</a:t>
            </a:r>
            <a:r>
              <a:rPr lang="en-US" dirty="0" err="1" smtClean="0"/>
              <a:t>ilham</a:t>
            </a:r>
            <a:r>
              <a:rPr lang="en-US" dirty="0" smtClean="0"/>
              <a:t> </a:t>
            </a:r>
            <a:r>
              <a:rPr lang="en-US" dirty="0" err="1" smtClean="0"/>
              <a:t>aliyev</a:t>
            </a:r>
            <a:r>
              <a:rPr lang="en-US" dirty="0" smtClean="0"/>
              <a:t>"})</a:t>
            </a:r>
          </a:p>
          <a:p>
            <a:r>
              <a:rPr lang="en-US" dirty="0" smtClean="0"/>
              <a:t>CREATE (</a:t>
            </a:r>
            <a:r>
              <a:rPr lang="en-US" dirty="0" err="1" smtClean="0"/>
              <a:t>heydar:Person</a:t>
            </a:r>
            <a:r>
              <a:rPr lang="en-US" dirty="0" smtClean="0"/>
              <a:t> {name:"</a:t>
            </a:r>
            <a:r>
              <a:rPr lang="en-US" dirty="0" err="1" smtClean="0"/>
              <a:t>heydar</a:t>
            </a:r>
            <a:r>
              <a:rPr lang="en-US" dirty="0" smtClean="0"/>
              <a:t> </a:t>
            </a:r>
            <a:r>
              <a:rPr lang="en-US" dirty="0" err="1" smtClean="0"/>
              <a:t>aliyev</a:t>
            </a:r>
            <a:r>
              <a:rPr lang="en-US" dirty="0" smtClean="0"/>
              <a:t>"})</a:t>
            </a:r>
          </a:p>
          <a:p>
            <a:r>
              <a:rPr lang="en-US" dirty="0" smtClean="0"/>
              <a:t>WITH </a:t>
            </a:r>
            <a:r>
              <a:rPr lang="en-US" dirty="0" err="1" smtClean="0"/>
              <a:t>ilham</a:t>
            </a:r>
            <a:r>
              <a:rPr lang="en-US" dirty="0" smtClean="0"/>
              <a:t>, </a:t>
            </a:r>
            <a:r>
              <a:rPr lang="en-US" dirty="0" err="1" smtClean="0"/>
              <a:t>heydar</a:t>
            </a:r>
            <a:endParaRPr lang="en-US" dirty="0" smtClean="0"/>
          </a:p>
          <a:p>
            <a:r>
              <a:rPr lang="en-US" dirty="0" smtClean="0"/>
              <a:t>MATCH (</a:t>
            </a:r>
            <a:r>
              <a:rPr lang="en-US" dirty="0" err="1" smtClean="0"/>
              <a:t>mehriban:Person</a:t>
            </a:r>
            <a:r>
              <a:rPr lang="en-US" dirty="0" smtClean="0"/>
              <a:t> {name:"</a:t>
            </a:r>
            <a:r>
              <a:rPr lang="en-US" dirty="0" err="1" smtClean="0"/>
              <a:t>mehriban</a:t>
            </a:r>
            <a:r>
              <a:rPr lang="en-US" dirty="0" smtClean="0"/>
              <a:t> </a:t>
            </a:r>
            <a:r>
              <a:rPr lang="en-US" dirty="0" err="1" smtClean="0"/>
              <a:t>aliyeva</a:t>
            </a:r>
            <a:r>
              <a:rPr lang="en-US" dirty="0" smtClean="0"/>
              <a:t>"})</a:t>
            </a:r>
          </a:p>
          <a:p>
            <a:r>
              <a:rPr lang="en-US" dirty="0" smtClean="0"/>
              <a:t>MATCH (</a:t>
            </a:r>
            <a:r>
              <a:rPr lang="en-US" dirty="0" err="1" smtClean="0"/>
              <a:t>leyla:Person</a:t>
            </a:r>
            <a:r>
              <a:rPr lang="en-US" dirty="0" smtClean="0"/>
              <a:t> {name:"</a:t>
            </a:r>
            <a:r>
              <a:rPr lang="en-US" dirty="0" err="1" smtClean="0"/>
              <a:t>leyla</a:t>
            </a:r>
            <a:r>
              <a:rPr lang="en-US" dirty="0" smtClean="0"/>
              <a:t> </a:t>
            </a:r>
            <a:r>
              <a:rPr lang="en-US" dirty="0" err="1" smtClean="0"/>
              <a:t>aliyeva</a:t>
            </a:r>
            <a:r>
              <a:rPr lang="en-US" dirty="0" smtClean="0"/>
              <a:t>"})</a:t>
            </a:r>
          </a:p>
          <a:p>
            <a:r>
              <a:rPr lang="en-US" dirty="0" smtClean="0"/>
              <a:t>MATCH (</a:t>
            </a:r>
            <a:r>
              <a:rPr lang="en-US" dirty="0" err="1" smtClean="0"/>
              <a:t>arzu:Person</a:t>
            </a:r>
            <a:r>
              <a:rPr lang="en-US" dirty="0" smtClean="0"/>
              <a:t> {name:"</a:t>
            </a:r>
            <a:r>
              <a:rPr lang="en-US" dirty="0" err="1" smtClean="0"/>
              <a:t>arzu</a:t>
            </a:r>
            <a:r>
              <a:rPr lang="en-US" dirty="0" smtClean="0"/>
              <a:t> </a:t>
            </a:r>
            <a:r>
              <a:rPr lang="en-US" dirty="0" err="1" smtClean="0"/>
              <a:t>aliyeva</a:t>
            </a:r>
            <a:r>
              <a:rPr lang="en-US" dirty="0" smtClean="0"/>
              <a:t>"})</a:t>
            </a:r>
          </a:p>
          <a:p>
            <a:r>
              <a:rPr lang="en-US" dirty="0" smtClean="0"/>
              <a:t>FOREACH (child in [</a:t>
            </a:r>
            <a:r>
              <a:rPr lang="en-US" dirty="0" err="1" smtClean="0"/>
              <a:t>leyla,arzu,heydar</a:t>
            </a:r>
            <a:r>
              <a:rPr lang="en-US" dirty="0" smtClean="0"/>
              <a:t>] | CREATE (</a:t>
            </a:r>
            <a:r>
              <a:rPr lang="en-US" dirty="0" err="1" smtClean="0"/>
              <a:t>ilham</a:t>
            </a:r>
            <a:r>
              <a:rPr lang="en-US" dirty="0" smtClean="0"/>
              <a:t>)-[:CHILD_OF]-&gt;(child) CREATE (</a:t>
            </a:r>
            <a:r>
              <a:rPr lang="en-US" dirty="0" err="1" smtClean="0"/>
              <a:t>mehriban</a:t>
            </a:r>
            <a:r>
              <a:rPr lang="en-US" dirty="0" smtClean="0"/>
              <a:t>)-[:CHILD_OF]-&gt;(child))</a:t>
            </a:r>
          </a:p>
          <a:p>
            <a:r>
              <a:rPr lang="en-US" dirty="0" smtClean="0"/>
              <a:t>CREATE (</a:t>
            </a:r>
            <a:r>
              <a:rPr lang="en-US" dirty="0" err="1" smtClean="0"/>
              <a:t>leyla</a:t>
            </a:r>
            <a:r>
              <a:rPr lang="en-US" dirty="0" smtClean="0"/>
              <a:t>)-[:SIBLING_OF]-&gt;(</a:t>
            </a:r>
            <a:r>
              <a:rPr lang="en-US" dirty="0" err="1" smtClean="0"/>
              <a:t>arzu</a:t>
            </a:r>
            <a:r>
              <a:rPr lang="en-US" dirty="0" smtClean="0"/>
              <a:t>)</a:t>
            </a:r>
          </a:p>
          <a:p>
            <a:r>
              <a:rPr lang="en-US" dirty="0" smtClean="0"/>
              <a:t>CREATE (</a:t>
            </a:r>
            <a:r>
              <a:rPr lang="en-US" dirty="0" err="1" smtClean="0"/>
              <a:t>leyla</a:t>
            </a:r>
            <a:r>
              <a:rPr lang="en-US" dirty="0" smtClean="0"/>
              <a:t>)-[:SIBLING_OF]-&gt;(</a:t>
            </a:r>
            <a:r>
              <a:rPr lang="en-US" dirty="0" err="1" smtClean="0"/>
              <a:t>heydar</a:t>
            </a:r>
            <a:r>
              <a:rPr lang="en-US" dirty="0" smtClean="0"/>
              <a:t>)</a:t>
            </a:r>
          </a:p>
          <a:p>
            <a:r>
              <a:rPr lang="en-US" dirty="0" smtClean="0"/>
              <a:t>CREATE (</a:t>
            </a:r>
            <a:r>
              <a:rPr lang="en-US" dirty="0" err="1" smtClean="0"/>
              <a:t>arzu</a:t>
            </a:r>
            <a:r>
              <a:rPr lang="en-US" dirty="0" smtClean="0"/>
              <a:t>)-[:SIBLING_OF]-&gt;(</a:t>
            </a:r>
            <a:r>
              <a:rPr lang="en-US" dirty="0" err="1" smtClean="0"/>
              <a:t>heydar</a:t>
            </a:r>
            <a:r>
              <a:rPr lang="en-US" dirty="0" smtClean="0"/>
              <a:t>)</a:t>
            </a:r>
          </a:p>
          <a:p>
            <a:r>
              <a:rPr lang="en-US" dirty="0" smtClean="0"/>
              <a:t>CREATE (</a:t>
            </a:r>
            <a:r>
              <a:rPr lang="en-US" dirty="0" err="1" smtClean="0"/>
              <a:t>ilham</a:t>
            </a:r>
            <a:r>
              <a:rPr lang="en-US" dirty="0" smtClean="0"/>
              <a:t>)-[:MARRIED_TO]-&gt;(</a:t>
            </a:r>
            <a:r>
              <a:rPr lang="en-US" dirty="0" err="1" smtClean="0"/>
              <a:t>mehriban</a:t>
            </a:r>
            <a:r>
              <a:rPr lang="en-US" dirty="0" smtClean="0"/>
              <a:t>)</a:t>
            </a:r>
            <a:endParaRPr lang="en-US" dirty="0"/>
          </a:p>
        </p:txBody>
      </p:sp>
      <p:sp>
        <p:nvSpPr>
          <p:cNvPr id="7" name="TextBox 6"/>
          <p:cNvSpPr txBox="1"/>
          <p:nvPr/>
        </p:nvSpPr>
        <p:spPr>
          <a:xfrm>
            <a:off x="493664" y="1475382"/>
            <a:ext cx="2894665" cy="1477328"/>
          </a:xfrm>
          <a:prstGeom prst="rect">
            <a:avLst/>
          </a:prstGeom>
          <a:noFill/>
        </p:spPr>
        <p:txBody>
          <a:bodyPr wrap="square" rtlCol="0">
            <a:spAutoFit/>
          </a:bodyPr>
          <a:lstStyle/>
          <a:p>
            <a:r>
              <a:rPr lang="en-US" dirty="0" smtClean="0"/>
              <a:t>We create some family relationships between different nodes in the </a:t>
            </a:r>
            <a:r>
              <a:rPr lang="en-US" dirty="0" err="1" smtClean="0"/>
              <a:t>Aliyev</a:t>
            </a:r>
            <a:r>
              <a:rPr lang="en-US" dirty="0" smtClean="0"/>
              <a:t> network using these queries.</a:t>
            </a:r>
          </a:p>
          <a:p>
            <a:endParaRPr lang="en-US" dirty="0"/>
          </a:p>
        </p:txBody>
      </p:sp>
    </p:spTree>
    <p:extLst>
      <p:ext uri="{BB962C8B-B14F-4D97-AF65-F5344CB8AC3E}">
        <p14:creationId xmlns:p14="http://schemas.microsoft.com/office/powerpoint/2010/main" val="617430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F5F9C-F392-4D68-A1D5-8249FC9DA956}"/>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10FBBCDB-6301-4DCB-9319-D3017E327406}"/>
              </a:ext>
            </a:extLst>
          </p:cNvPr>
          <p:cNvSpPr>
            <a:spLocks noGrp="1"/>
          </p:cNvSpPr>
          <p:nvPr>
            <p:ph idx="1"/>
          </p:nvPr>
        </p:nvSpPr>
        <p:spPr>
          <a:xfrm>
            <a:off x="4944863" y="563704"/>
            <a:ext cx="6971930" cy="1416018"/>
          </a:xfrm>
        </p:spPr>
        <p:txBody>
          <a:bodyPr>
            <a:normAutofit fontScale="77500" lnSpcReduction="20000"/>
          </a:bodyPr>
          <a:lstStyle/>
          <a:p>
            <a:r>
              <a:rPr lang="en-US" dirty="0" smtClean="0"/>
              <a:t>We </a:t>
            </a:r>
            <a:r>
              <a:rPr lang="en-US" dirty="0"/>
              <a:t>can now see all the unique nodes for the Aliyev family connection.</a:t>
            </a:r>
          </a:p>
          <a:p>
            <a:r>
              <a:rPr lang="en-US" dirty="0"/>
              <a:t>The small network in the center shows all the family relationships added by us using the previous create queries.</a:t>
            </a:r>
          </a:p>
        </p:txBody>
      </p:sp>
      <p:pic>
        <p:nvPicPr>
          <p:cNvPr id="4" name="Picture 3">
            <a:extLst>
              <a:ext uri="{FF2B5EF4-FFF2-40B4-BE49-F238E27FC236}">
                <a16:creationId xmlns:a16="http://schemas.microsoft.com/office/drawing/2014/main" id="{315492B7-BB49-4B8E-81B1-8B03FD24C6C9}"/>
              </a:ext>
            </a:extLst>
          </p:cNvPr>
          <p:cNvPicPr>
            <a:picLocks noChangeAspect="1"/>
          </p:cNvPicPr>
          <p:nvPr/>
        </p:nvPicPr>
        <p:blipFill>
          <a:blip r:embed="rId2"/>
          <a:stretch>
            <a:fillRect/>
          </a:stretch>
        </p:blipFill>
        <p:spPr>
          <a:xfrm>
            <a:off x="838200" y="2088544"/>
            <a:ext cx="6971930" cy="4403354"/>
          </a:xfrm>
          <a:prstGeom prst="rect">
            <a:avLst/>
          </a:prstGeom>
        </p:spPr>
      </p:pic>
      <p:sp>
        <p:nvSpPr>
          <p:cNvPr id="5" name="TextBox 4"/>
          <p:cNvSpPr txBox="1"/>
          <p:nvPr/>
        </p:nvSpPr>
        <p:spPr>
          <a:xfrm>
            <a:off x="8145452" y="2804908"/>
            <a:ext cx="2889055" cy="646331"/>
          </a:xfrm>
          <a:prstGeom prst="rect">
            <a:avLst/>
          </a:prstGeom>
          <a:noFill/>
        </p:spPr>
        <p:txBody>
          <a:bodyPr wrap="square" rtlCol="0">
            <a:spAutoFit/>
          </a:bodyPr>
          <a:lstStyle/>
          <a:p>
            <a:r>
              <a:rPr lang="en-US" dirty="0" smtClean="0"/>
              <a:t>MATCH (</a:t>
            </a:r>
            <a:r>
              <a:rPr lang="en-US" dirty="0" err="1" smtClean="0"/>
              <a:t>p:Person</a:t>
            </a:r>
            <a:r>
              <a:rPr lang="en-US" dirty="0" smtClean="0"/>
              <a:t>) RETURN p</a:t>
            </a:r>
          </a:p>
          <a:p>
            <a:endParaRPr lang="en-US" dirty="0"/>
          </a:p>
        </p:txBody>
      </p:sp>
    </p:spTree>
    <p:extLst>
      <p:ext uri="{BB962C8B-B14F-4D97-AF65-F5344CB8AC3E}">
        <p14:creationId xmlns:p14="http://schemas.microsoft.com/office/powerpoint/2010/main" val="3907187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449F-15D3-430D-B0D6-364B6F61B2F5}"/>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4B576B55-3FA9-4B38-89F6-BCC64C95164B}"/>
              </a:ext>
            </a:extLst>
          </p:cNvPr>
          <p:cNvSpPr>
            <a:spLocks noGrp="1"/>
          </p:cNvSpPr>
          <p:nvPr>
            <p:ph idx="1"/>
          </p:nvPr>
        </p:nvSpPr>
        <p:spPr>
          <a:xfrm>
            <a:off x="4686492" y="298303"/>
            <a:ext cx="6514951" cy="1664806"/>
          </a:xfrm>
        </p:spPr>
        <p:txBody>
          <a:bodyPr>
            <a:normAutofit/>
          </a:bodyPr>
          <a:lstStyle/>
          <a:p>
            <a:r>
              <a:rPr lang="en-US" dirty="0" smtClean="0"/>
              <a:t>We </a:t>
            </a:r>
            <a:r>
              <a:rPr lang="en-US" dirty="0"/>
              <a:t>can now use the connections created earlier to simultaneously visualize the family connections as well as connections to offshore entities for the Aliyev family.</a:t>
            </a:r>
          </a:p>
        </p:txBody>
      </p:sp>
      <p:pic>
        <p:nvPicPr>
          <p:cNvPr id="4" name="Picture 3">
            <a:extLst>
              <a:ext uri="{FF2B5EF4-FFF2-40B4-BE49-F238E27FC236}">
                <a16:creationId xmlns:a16="http://schemas.microsoft.com/office/drawing/2014/main" id="{927646A5-974F-4794-B49E-65ED67FF4E59}"/>
              </a:ext>
            </a:extLst>
          </p:cNvPr>
          <p:cNvPicPr>
            <a:picLocks noChangeAspect="1"/>
          </p:cNvPicPr>
          <p:nvPr/>
        </p:nvPicPr>
        <p:blipFill>
          <a:blip r:embed="rId2"/>
          <a:stretch>
            <a:fillRect/>
          </a:stretch>
        </p:blipFill>
        <p:spPr>
          <a:xfrm>
            <a:off x="609982" y="2400674"/>
            <a:ext cx="6514951" cy="3857348"/>
          </a:xfrm>
          <a:prstGeom prst="rect">
            <a:avLst/>
          </a:prstGeom>
        </p:spPr>
      </p:pic>
      <p:sp>
        <p:nvSpPr>
          <p:cNvPr id="5" name="TextBox 4"/>
          <p:cNvSpPr txBox="1"/>
          <p:nvPr/>
        </p:nvSpPr>
        <p:spPr>
          <a:xfrm>
            <a:off x="7354469" y="2985538"/>
            <a:ext cx="4156874" cy="1200329"/>
          </a:xfrm>
          <a:prstGeom prst="rect">
            <a:avLst/>
          </a:prstGeom>
          <a:noFill/>
        </p:spPr>
        <p:txBody>
          <a:bodyPr wrap="square" rtlCol="0">
            <a:spAutoFit/>
          </a:bodyPr>
          <a:lstStyle/>
          <a:p>
            <a:r>
              <a:rPr lang="en-US" dirty="0" smtClean="0"/>
              <a:t>MATCH (</a:t>
            </a:r>
            <a:r>
              <a:rPr lang="en-US" dirty="0" err="1" smtClean="0"/>
              <a:t>p:Person</a:t>
            </a:r>
            <a:r>
              <a:rPr lang="en-US" dirty="0" smtClean="0"/>
              <a:t>) WHERE p.name CONTAINS "</a:t>
            </a:r>
            <a:r>
              <a:rPr lang="en-US" dirty="0" err="1" smtClean="0"/>
              <a:t>aliyev</a:t>
            </a:r>
            <a:r>
              <a:rPr lang="en-US" dirty="0" smtClean="0"/>
              <a:t>" OPTIONAL MATCH (</a:t>
            </a:r>
            <a:r>
              <a:rPr lang="en-US" dirty="0" err="1" smtClean="0"/>
              <a:t>c:Entities</a:t>
            </a:r>
            <a:r>
              <a:rPr lang="en-US" dirty="0" smtClean="0"/>
              <a:t>)&lt; - - (</a:t>
            </a:r>
            <a:r>
              <a:rPr lang="en-US" dirty="0" err="1" smtClean="0"/>
              <a:t>o:Officers</a:t>
            </a:r>
            <a:r>
              <a:rPr lang="en-US" dirty="0" smtClean="0"/>
              <a:t>) – [:IDENTITY] – (p) RETURN </a:t>
            </a:r>
            <a:r>
              <a:rPr lang="en-US" dirty="0" err="1" smtClean="0"/>
              <a:t>c,o,p</a:t>
            </a:r>
            <a:endParaRPr lang="en-US" dirty="0"/>
          </a:p>
        </p:txBody>
      </p:sp>
    </p:spTree>
    <p:extLst>
      <p:ext uri="{BB962C8B-B14F-4D97-AF65-F5344CB8AC3E}">
        <p14:creationId xmlns:p14="http://schemas.microsoft.com/office/powerpoint/2010/main" val="33296296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17C5-A460-4A92-A731-B89F1A08BAD3}"/>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4B1B6A78-8589-42E5-95F2-ADFD00A14602}"/>
              </a:ext>
            </a:extLst>
          </p:cNvPr>
          <p:cNvSpPr>
            <a:spLocks noGrp="1"/>
          </p:cNvSpPr>
          <p:nvPr>
            <p:ph idx="1"/>
          </p:nvPr>
        </p:nvSpPr>
        <p:spPr>
          <a:xfrm>
            <a:off x="4790330" y="140545"/>
            <a:ext cx="7293214" cy="1540773"/>
          </a:xfrm>
        </p:spPr>
        <p:txBody>
          <a:bodyPr>
            <a:normAutofit fontScale="85000" lnSpcReduction="20000"/>
          </a:bodyPr>
          <a:lstStyle/>
          <a:p>
            <a:r>
              <a:rPr lang="en-US" dirty="0"/>
              <a:t>As an additional example, we include the connections for the President of Argentina, Mauricio </a:t>
            </a:r>
            <a:r>
              <a:rPr lang="en-US" dirty="0" err="1"/>
              <a:t>Macri</a:t>
            </a:r>
            <a:r>
              <a:rPr lang="en-US" dirty="0"/>
              <a:t>. </a:t>
            </a:r>
          </a:p>
          <a:p>
            <a:r>
              <a:rPr lang="en-US" dirty="0"/>
              <a:t>We can see the same pattern here between offshore entities, intermediaries and the ultimate beneficiaries, as seen in earlier examples.</a:t>
            </a:r>
          </a:p>
        </p:txBody>
      </p:sp>
      <p:pic>
        <p:nvPicPr>
          <p:cNvPr id="4" name="Picture 3">
            <a:extLst>
              <a:ext uri="{FF2B5EF4-FFF2-40B4-BE49-F238E27FC236}">
                <a16:creationId xmlns:a16="http://schemas.microsoft.com/office/drawing/2014/main" id="{6D9FF985-DEE0-475A-97DA-ED46FE32089D}"/>
              </a:ext>
            </a:extLst>
          </p:cNvPr>
          <p:cNvPicPr>
            <a:picLocks noChangeAspect="1"/>
          </p:cNvPicPr>
          <p:nvPr/>
        </p:nvPicPr>
        <p:blipFill>
          <a:blip r:embed="rId2"/>
          <a:stretch>
            <a:fillRect/>
          </a:stretch>
        </p:blipFill>
        <p:spPr>
          <a:xfrm>
            <a:off x="1062276" y="1590786"/>
            <a:ext cx="4068110" cy="2216797"/>
          </a:xfrm>
          <a:prstGeom prst="rect">
            <a:avLst/>
          </a:prstGeom>
        </p:spPr>
      </p:pic>
      <p:pic>
        <p:nvPicPr>
          <p:cNvPr id="5" name="Picture 4">
            <a:extLst>
              <a:ext uri="{FF2B5EF4-FFF2-40B4-BE49-F238E27FC236}">
                <a16:creationId xmlns:a16="http://schemas.microsoft.com/office/drawing/2014/main" id="{A8AA9110-E5AE-423F-8E12-5E70145FFDFF}"/>
              </a:ext>
            </a:extLst>
          </p:cNvPr>
          <p:cNvPicPr>
            <a:picLocks noChangeAspect="1"/>
          </p:cNvPicPr>
          <p:nvPr/>
        </p:nvPicPr>
        <p:blipFill>
          <a:blip r:embed="rId3"/>
          <a:stretch>
            <a:fillRect/>
          </a:stretch>
        </p:blipFill>
        <p:spPr>
          <a:xfrm>
            <a:off x="6997729" y="1750957"/>
            <a:ext cx="2256651" cy="2250012"/>
          </a:xfrm>
          <a:prstGeom prst="rect">
            <a:avLst/>
          </a:prstGeom>
        </p:spPr>
      </p:pic>
      <p:pic>
        <p:nvPicPr>
          <p:cNvPr id="6" name="Picture 5">
            <a:extLst>
              <a:ext uri="{FF2B5EF4-FFF2-40B4-BE49-F238E27FC236}">
                <a16:creationId xmlns:a16="http://schemas.microsoft.com/office/drawing/2014/main" id="{F640B7AE-214F-425F-AB35-34696EADB5BE}"/>
              </a:ext>
            </a:extLst>
          </p:cNvPr>
          <p:cNvPicPr>
            <a:picLocks noChangeAspect="1"/>
          </p:cNvPicPr>
          <p:nvPr/>
        </p:nvPicPr>
        <p:blipFill>
          <a:blip r:embed="rId4"/>
          <a:stretch>
            <a:fillRect/>
          </a:stretch>
        </p:blipFill>
        <p:spPr>
          <a:xfrm>
            <a:off x="2830001" y="3740895"/>
            <a:ext cx="4600771" cy="3117105"/>
          </a:xfrm>
          <a:prstGeom prst="rect">
            <a:avLst/>
          </a:prstGeom>
        </p:spPr>
      </p:pic>
      <p:sp>
        <p:nvSpPr>
          <p:cNvPr id="7" name="TextBox 6"/>
          <p:cNvSpPr txBox="1"/>
          <p:nvPr/>
        </p:nvSpPr>
        <p:spPr>
          <a:xfrm>
            <a:off x="7792034" y="4269070"/>
            <a:ext cx="4291510" cy="1200329"/>
          </a:xfrm>
          <a:prstGeom prst="rect">
            <a:avLst/>
          </a:prstGeom>
          <a:noFill/>
        </p:spPr>
        <p:txBody>
          <a:bodyPr wrap="square" rtlCol="0">
            <a:spAutoFit/>
          </a:bodyPr>
          <a:lstStyle/>
          <a:p>
            <a:r>
              <a:rPr lang="en-US" dirty="0" smtClean="0"/>
              <a:t>MATCH (</a:t>
            </a:r>
            <a:r>
              <a:rPr lang="en-US" dirty="0" err="1" smtClean="0"/>
              <a:t>o:Officers</a:t>
            </a:r>
            <a:r>
              <a:rPr lang="en-US" dirty="0" smtClean="0"/>
              <a:t>) WHERE </a:t>
            </a:r>
            <a:r>
              <a:rPr lang="en-US" dirty="0" err="1" smtClean="0"/>
              <a:t>toLower</a:t>
            </a:r>
            <a:r>
              <a:rPr lang="en-US" dirty="0" smtClean="0"/>
              <a:t>(o.name) CONTAINS "</a:t>
            </a:r>
            <a:r>
              <a:rPr lang="en-US" dirty="0" err="1" smtClean="0"/>
              <a:t>macri</a:t>
            </a:r>
            <a:r>
              <a:rPr lang="en-US" dirty="0" smtClean="0"/>
              <a:t>"</a:t>
            </a:r>
          </a:p>
          <a:p>
            <a:r>
              <a:rPr lang="en-US" dirty="0" smtClean="0"/>
              <a:t>MATCH (o)-[r]-(</a:t>
            </a:r>
            <a:r>
              <a:rPr lang="en-US" dirty="0" err="1" smtClean="0"/>
              <a:t>c:Entities</a:t>
            </a:r>
            <a:r>
              <a:rPr lang="en-US" dirty="0" smtClean="0"/>
              <a:t>)</a:t>
            </a:r>
          </a:p>
          <a:p>
            <a:r>
              <a:rPr lang="en-US" dirty="0" smtClean="0"/>
              <a:t>RETURN </a:t>
            </a:r>
            <a:r>
              <a:rPr lang="en-US" dirty="0" err="1" smtClean="0"/>
              <a:t>o,r,c</a:t>
            </a:r>
            <a:endParaRPr lang="en-US" dirty="0"/>
          </a:p>
        </p:txBody>
      </p:sp>
    </p:spTree>
    <p:extLst>
      <p:ext uri="{BB962C8B-B14F-4D97-AF65-F5344CB8AC3E}">
        <p14:creationId xmlns:p14="http://schemas.microsoft.com/office/powerpoint/2010/main" val="12018352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56C7-8E33-4C73-9B2D-FFD93E565679}"/>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34969476-A363-432D-8ADD-231686C13B48}"/>
              </a:ext>
            </a:extLst>
          </p:cNvPr>
          <p:cNvSpPr>
            <a:spLocks noGrp="1"/>
          </p:cNvSpPr>
          <p:nvPr>
            <p:ph idx="1"/>
          </p:nvPr>
        </p:nvSpPr>
        <p:spPr>
          <a:xfrm>
            <a:off x="509712" y="1489109"/>
            <a:ext cx="7324693" cy="3209521"/>
          </a:xfrm>
        </p:spPr>
        <p:txBody>
          <a:bodyPr>
            <a:normAutofit fontScale="85000" lnSpcReduction="20000"/>
          </a:bodyPr>
          <a:lstStyle/>
          <a:p>
            <a:r>
              <a:rPr lang="en-US" dirty="0"/>
              <a:t>We can also use different algorithms like Page Rank in order to determine the most influential entities, officers, etc.</a:t>
            </a:r>
          </a:p>
          <a:p>
            <a:r>
              <a:rPr lang="en-US" dirty="0"/>
              <a:t>PageRank is an algorithm that measures the transitive influence or connectivity of nodes.</a:t>
            </a:r>
          </a:p>
          <a:p>
            <a:r>
              <a:rPr lang="en-US" dirty="0"/>
              <a:t>It can be computed by either iteratively distributing one node’s rank (originally based on degree) over its neighbors or by randomly traversing the graph and counting the frequency of hitting each node during these walks</a:t>
            </a:r>
            <a:r>
              <a:rPr lang="en-US" dirty="0" smtClean="0"/>
              <a:t>.</a:t>
            </a:r>
            <a:endParaRPr lang="en-US" dirty="0"/>
          </a:p>
        </p:txBody>
      </p:sp>
      <p:sp>
        <p:nvSpPr>
          <p:cNvPr id="5" name="TextBox 4"/>
          <p:cNvSpPr txBox="1"/>
          <p:nvPr/>
        </p:nvSpPr>
        <p:spPr>
          <a:xfrm>
            <a:off x="7890542" y="2126990"/>
            <a:ext cx="4175349" cy="646331"/>
          </a:xfrm>
          <a:prstGeom prst="rect">
            <a:avLst/>
          </a:prstGeom>
          <a:noFill/>
        </p:spPr>
        <p:txBody>
          <a:bodyPr wrap="square" rtlCol="0">
            <a:spAutoFit/>
          </a:bodyPr>
          <a:lstStyle/>
          <a:p>
            <a:r>
              <a:rPr lang="en-US" dirty="0" smtClean="0"/>
              <a:t>CALL </a:t>
            </a:r>
            <a:r>
              <a:rPr lang="en-US" dirty="0" err="1" smtClean="0"/>
              <a:t>algo.pageRank</a:t>
            </a:r>
            <a:r>
              <a:rPr lang="en-US" dirty="0" smtClean="0"/>
              <a:t>(null, null, {</a:t>
            </a:r>
            <a:r>
              <a:rPr lang="en-US" dirty="0" err="1" smtClean="0"/>
              <a:t>write:true</a:t>
            </a:r>
            <a:r>
              <a:rPr lang="en-US" dirty="0" smtClean="0"/>
              <a:t>, </a:t>
            </a:r>
            <a:r>
              <a:rPr lang="en-US" dirty="0" err="1" smtClean="0"/>
              <a:t>writeProperty</a:t>
            </a:r>
            <a:r>
              <a:rPr lang="en-US" dirty="0" smtClean="0"/>
              <a:t>: '</a:t>
            </a:r>
            <a:r>
              <a:rPr lang="en-US" dirty="0" err="1" smtClean="0"/>
              <a:t>pagerank_g</a:t>
            </a:r>
            <a:r>
              <a:rPr lang="en-US" dirty="0" smtClean="0"/>
              <a:t>'})</a:t>
            </a:r>
            <a:endParaRPr lang="en-US" dirty="0"/>
          </a:p>
        </p:txBody>
      </p:sp>
      <p:pic>
        <p:nvPicPr>
          <p:cNvPr id="6" name="Picture 5"/>
          <p:cNvPicPr>
            <a:picLocks noChangeAspect="1"/>
          </p:cNvPicPr>
          <p:nvPr/>
        </p:nvPicPr>
        <p:blipFill>
          <a:blip r:embed="rId2"/>
          <a:stretch>
            <a:fillRect/>
          </a:stretch>
        </p:blipFill>
        <p:spPr>
          <a:xfrm>
            <a:off x="3334821" y="4280288"/>
            <a:ext cx="6643395" cy="2462775"/>
          </a:xfrm>
          <a:prstGeom prst="rect">
            <a:avLst/>
          </a:prstGeom>
        </p:spPr>
      </p:pic>
    </p:spTree>
    <p:extLst>
      <p:ext uri="{BB962C8B-B14F-4D97-AF65-F5344CB8AC3E}">
        <p14:creationId xmlns:p14="http://schemas.microsoft.com/office/powerpoint/2010/main" val="1596563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ACB-76C0-49EA-8A6A-3CD29ED4DDE2}"/>
              </a:ext>
            </a:extLst>
          </p:cNvPr>
          <p:cNvSpPr>
            <a:spLocks noGrp="1"/>
          </p:cNvSpPr>
          <p:nvPr>
            <p:ph type="title"/>
          </p:nvPr>
        </p:nvSpPr>
        <p:spPr/>
        <p:txBody>
          <a:bodyPr/>
          <a:lstStyle/>
          <a:p>
            <a:r>
              <a:rPr lang="en-US" dirty="0"/>
              <a:t>Cypher</a:t>
            </a:r>
          </a:p>
        </p:txBody>
      </p:sp>
      <p:sp>
        <p:nvSpPr>
          <p:cNvPr id="3" name="Content Placeholder 2">
            <a:extLst>
              <a:ext uri="{FF2B5EF4-FFF2-40B4-BE49-F238E27FC236}">
                <a16:creationId xmlns:a16="http://schemas.microsoft.com/office/drawing/2014/main" id="{CD3C8D5D-7052-4B84-BF17-C3DD57846070}"/>
              </a:ext>
            </a:extLst>
          </p:cNvPr>
          <p:cNvSpPr>
            <a:spLocks noGrp="1"/>
          </p:cNvSpPr>
          <p:nvPr>
            <p:ph idx="1"/>
          </p:nvPr>
        </p:nvSpPr>
        <p:spPr>
          <a:xfrm>
            <a:off x="4682967" y="441225"/>
            <a:ext cx="7350511" cy="1819922"/>
          </a:xfrm>
        </p:spPr>
        <p:txBody>
          <a:bodyPr>
            <a:normAutofit fontScale="92500" lnSpcReduction="10000"/>
          </a:bodyPr>
          <a:lstStyle/>
          <a:p>
            <a:r>
              <a:rPr lang="en-US" dirty="0"/>
              <a:t>Here we create a relationship between Tom Cruise and the movie Harry Potter and the Philosopher’s Stone.</a:t>
            </a:r>
          </a:p>
          <a:p>
            <a:r>
              <a:rPr lang="en-US" dirty="0"/>
              <a:t>We </a:t>
            </a:r>
            <a:r>
              <a:rPr lang="en-US" dirty="0" smtClean="0"/>
              <a:t>know </a:t>
            </a:r>
            <a:r>
              <a:rPr lang="en-US" dirty="0"/>
              <a:t>that this relationship is False, and we will delete this in the next slide.</a:t>
            </a:r>
          </a:p>
        </p:txBody>
      </p:sp>
      <p:pic>
        <p:nvPicPr>
          <p:cNvPr id="5" name="Picture 4">
            <a:extLst>
              <a:ext uri="{FF2B5EF4-FFF2-40B4-BE49-F238E27FC236}">
                <a16:creationId xmlns:a16="http://schemas.microsoft.com/office/drawing/2014/main" id="{5D8EEDA9-9A42-4884-A3A7-A147291E5B86}"/>
              </a:ext>
            </a:extLst>
          </p:cNvPr>
          <p:cNvPicPr>
            <a:picLocks noChangeAspect="1"/>
          </p:cNvPicPr>
          <p:nvPr/>
        </p:nvPicPr>
        <p:blipFill>
          <a:blip r:embed="rId2"/>
          <a:stretch>
            <a:fillRect/>
          </a:stretch>
        </p:blipFill>
        <p:spPr>
          <a:xfrm>
            <a:off x="930722" y="2223150"/>
            <a:ext cx="7350512" cy="3758846"/>
          </a:xfrm>
          <a:prstGeom prst="rect">
            <a:avLst/>
          </a:prstGeom>
        </p:spPr>
      </p:pic>
      <p:sp>
        <p:nvSpPr>
          <p:cNvPr id="4" name="TextBox 3"/>
          <p:cNvSpPr txBox="1"/>
          <p:nvPr/>
        </p:nvSpPr>
        <p:spPr>
          <a:xfrm>
            <a:off x="6202438" y="4107543"/>
            <a:ext cx="5631543" cy="1477328"/>
          </a:xfrm>
          <a:prstGeom prst="rect">
            <a:avLst/>
          </a:prstGeom>
          <a:noFill/>
        </p:spPr>
        <p:txBody>
          <a:bodyPr wrap="square" rtlCol="0">
            <a:spAutoFit/>
          </a:bodyPr>
          <a:lstStyle/>
          <a:p>
            <a:r>
              <a:rPr lang="en-US" dirty="0"/>
              <a:t>match (</a:t>
            </a:r>
            <a:r>
              <a:rPr lang="en-US" dirty="0" err="1"/>
              <a:t>n:Actor</a:t>
            </a:r>
            <a:r>
              <a:rPr lang="en-US" dirty="0"/>
              <a:t>) where </a:t>
            </a:r>
            <a:r>
              <a:rPr lang="en-US" dirty="0" err="1"/>
              <a:t>n.mame</a:t>
            </a:r>
            <a:r>
              <a:rPr lang="en-US" dirty="0"/>
              <a:t> = "Tom Cruise"</a:t>
            </a:r>
          </a:p>
          <a:p>
            <a:r>
              <a:rPr lang="en-US" dirty="0"/>
              <a:t>match (</a:t>
            </a:r>
            <a:r>
              <a:rPr lang="en-US" dirty="0" err="1"/>
              <a:t>m:Movie</a:t>
            </a:r>
            <a:r>
              <a:rPr lang="en-US" dirty="0"/>
              <a:t>) where </a:t>
            </a:r>
            <a:r>
              <a:rPr lang="en-US" dirty="0" err="1"/>
              <a:t>m.title</a:t>
            </a:r>
            <a:r>
              <a:rPr lang="en-US" dirty="0"/>
              <a:t> = "Harry Potter and the Philosopher's Stone"</a:t>
            </a:r>
          </a:p>
          <a:p>
            <a:r>
              <a:rPr lang="en-US" dirty="0"/>
              <a:t>create (n)-[</a:t>
            </a:r>
            <a:r>
              <a:rPr lang="en-US" dirty="0" err="1"/>
              <a:t>r:ACTED_IN</a:t>
            </a:r>
            <a:r>
              <a:rPr lang="en-US" dirty="0"/>
              <a:t>]-&gt;(m)</a:t>
            </a:r>
          </a:p>
          <a:p>
            <a:r>
              <a:rPr lang="en-US" dirty="0"/>
              <a:t>return </a:t>
            </a:r>
            <a:r>
              <a:rPr lang="en-US" dirty="0" err="1"/>
              <a:t>n,r,m</a:t>
            </a:r>
            <a:endParaRPr lang="en-US" dirty="0"/>
          </a:p>
        </p:txBody>
      </p:sp>
    </p:spTree>
    <p:extLst>
      <p:ext uri="{BB962C8B-B14F-4D97-AF65-F5344CB8AC3E}">
        <p14:creationId xmlns:p14="http://schemas.microsoft.com/office/powerpoint/2010/main" val="5038689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0B472-B906-48B4-8BC8-BCB2CD55C2EB}"/>
              </a:ext>
            </a:extLst>
          </p:cNvPr>
          <p:cNvSpPr>
            <a:spLocks noGrp="1"/>
          </p:cNvSpPr>
          <p:nvPr>
            <p:ph type="title"/>
          </p:nvPr>
        </p:nvSpPr>
        <p:spPr/>
        <p:txBody>
          <a:bodyPr/>
          <a:lstStyle/>
          <a:p>
            <a:r>
              <a:rPr lang="en-US" dirty="0"/>
              <a:t>Panama Papers</a:t>
            </a:r>
          </a:p>
        </p:txBody>
      </p:sp>
      <p:sp>
        <p:nvSpPr>
          <p:cNvPr id="3" name="Content Placeholder 2">
            <a:extLst>
              <a:ext uri="{FF2B5EF4-FFF2-40B4-BE49-F238E27FC236}">
                <a16:creationId xmlns:a16="http://schemas.microsoft.com/office/drawing/2014/main" id="{E0F1212E-D6B1-4926-94D4-B55A326F22B3}"/>
              </a:ext>
            </a:extLst>
          </p:cNvPr>
          <p:cNvSpPr>
            <a:spLocks noGrp="1"/>
          </p:cNvSpPr>
          <p:nvPr>
            <p:ph idx="1"/>
          </p:nvPr>
        </p:nvSpPr>
        <p:spPr>
          <a:xfrm>
            <a:off x="4967526" y="417252"/>
            <a:ext cx="6897355" cy="1500326"/>
          </a:xfrm>
        </p:spPr>
        <p:txBody>
          <a:bodyPr>
            <a:normAutofit/>
          </a:bodyPr>
          <a:lstStyle/>
          <a:p>
            <a:r>
              <a:rPr lang="en-US" dirty="0"/>
              <a:t>We can now use Page Rank to visualize the most influential offshore entities</a:t>
            </a:r>
            <a:r>
              <a:rPr lang="en-US" dirty="0" smtClean="0"/>
              <a:t>.</a:t>
            </a:r>
            <a:endParaRPr lang="en-US" dirty="0"/>
          </a:p>
        </p:txBody>
      </p:sp>
      <p:sp>
        <p:nvSpPr>
          <p:cNvPr id="5" name="TextBox 4"/>
          <p:cNvSpPr txBox="1"/>
          <p:nvPr/>
        </p:nvSpPr>
        <p:spPr>
          <a:xfrm>
            <a:off x="7836913" y="2372952"/>
            <a:ext cx="4027968" cy="1477328"/>
          </a:xfrm>
          <a:prstGeom prst="rect">
            <a:avLst/>
          </a:prstGeom>
          <a:noFill/>
        </p:spPr>
        <p:txBody>
          <a:bodyPr wrap="square" rtlCol="0">
            <a:spAutoFit/>
          </a:bodyPr>
          <a:lstStyle/>
          <a:p>
            <a:r>
              <a:rPr lang="en-US" dirty="0" smtClean="0"/>
              <a:t>MATCH (</a:t>
            </a:r>
            <a:r>
              <a:rPr lang="en-US" dirty="0" err="1" smtClean="0"/>
              <a:t>e:Entities</a:t>
            </a:r>
            <a:r>
              <a:rPr lang="en-US" dirty="0" smtClean="0"/>
              <a:t>) WHERE exists(</a:t>
            </a:r>
            <a:r>
              <a:rPr lang="en-US" dirty="0" err="1" smtClean="0"/>
              <a:t>e.pagerank_g</a:t>
            </a:r>
            <a:r>
              <a:rPr lang="en-US" dirty="0" smtClean="0"/>
              <a:t>) RETURN e.name AS entity, </a:t>
            </a:r>
            <a:r>
              <a:rPr lang="en-US" dirty="0" err="1" smtClean="0"/>
              <a:t>e.jurisdiction_description</a:t>
            </a:r>
            <a:r>
              <a:rPr lang="en-US" dirty="0" smtClean="0"/>
              <a:t> AS jurisdiction, </a:t>
            </a:r>
            <a:r>
              <a:rPr lang="en-US" dirty="0" err="1" smtClean="0"/>
              <a:t>e.pagerank_g</a:t>
            </a:r>
            <a:r>
              <a:rPr lang="en-US" dirty="0" smtClean="0"/>
              <a:t> AS </a:t>
            </a:r>
            <a:r>
              <a:rPr lang="en-US" dirty="0" err="1" smtClean="0"/>
              <a:t>pagerank</a:t>
            </a:r>
            <a:r>
              <a:rPr lang="en-US" dirty="0" smtClean="0"/>
              <a:t> ORDER BY </a:t>
            </a:r>
            <a:r>
              <a:rPr lang="en-US" dirty="0" err="1" smtClean="0"/>
              <a:t>pagerank</a:t>
            </a:r>
            <a:r>
              <a:rPr lang="en-US" dirty="0" smtClean="0"/>
              <a:t> DESC LIMIT 15</a:t>
            </a:r>
            <a:endParaRPr lang="en-US" dirty="0"/>
          </a:p>
        </p:txBody>
      </p:sp>
      <p:pic>
        <p:nvPicPr>
          <p:cNvPr id="6" name="Picture 5"/>
          <p:cNvPicPr>
            <a:picLocks noChangeAspect="1"/>
          </p:cNvPicPr>
          <p:nvPr/>
        </p:nvPicPr>
        <p:blipFill>
          <a:blip r:embed="rId2"/>
          <a:stretch>
            <a:fillRect/>
          </a:stretch>
        </p:blipFill>
        <p:spPr>
          <a:xfrm>
            <a:off x="308539" y="1480991"/>
            <a:ext cx="7376909" cy="4389740"/>
          </a:xfrm>
          <a:prstGeom prst="rect">
            <a:avLst/>
          </a:prstGeom>
        </p:spPr>
      </p:pic>
    </p:spTree>
    <p:extLst>
      <p:ext uri="{BB962C8B-B14F-4D97-AF65-F5344CB8AC3E}">
        <p14:creationId xmlns:p14="http://schemas.microsoft.com/office/powerpoint/2010/main" val="37273957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1579-6CC0-4F49-9FB8-B2B94610017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9801BC2-334F-48CF-9D1D-3D90E0081D5D}"/>
              </a:ext>
            </a:extLst>
          </p:cNvPr>
          <p:cNvSpPr>
            <a:spLocks noGrp="1"/>
          </p:cNvSpPr>
          <p:nvPr>
            <p:ph idx="1"/>
          </p:nvPr>
        </p:nvSpPr>
        <p:spPr>
          <a:xfrm>
            <a:off x="1072185" y="1579396"/>
            <a:ext cx="10326961" cy="5011688"/>
          </a:xfrm>
        </p:spPr>
        <p:txBody>
          <a:bodyPr>
            <a:normAutofit fontScale="92500" lnSpcReduction="20000"/>
          </a:bodyPr>
          <a:lstStyle/>
          <a:p>
            <a:r>
              <a:rPr lang="en-US" dirty="0"/>
              <a:t>Neo4j ( </a:t>
            </a:r>
            <a:r>
              <a:rPr lang="en-US" dirty="0">
                <a:hlinkClick r:id="rId2"/>
              </a:rPr>
              <a:t>https://neo4j.com/</a:t>
            </a:r>
            <a:r>
              <a:rPr lang="en-US" dirty="0"/>
              <a:t> )</a:t>
            </a:r>
          </a:p>
          <a:p>
            <a:r>
              <a:rPr lang="en-US" dirty="0"/>
              <a:t>ICIJ (</a:t>
            </a:r>
            <a:r>
              <a:rPr lang="en-US" dirty="0">
                <a:hlinkClick r:id="rId3"/>
              </a:rPr>
              <a:t>https://offshoreleaks.icij.org/pages/database</a:t>
            </a:r>
            <a:r>
              <a:rPr lang="en-US" dirty="0"/>
              <a:t> )</a:t>
            </a:r>
          </a:p>
          <a:p>
            <a:r>
              <a:rPr lang="en-US" dirty="0"/>
              <a:t>Importing Panama Papers using Cypher ( </a:t>
            </a:r>
            <a:r>
              <a:rPr lang="en-US" dirty="0">
                <a:hlinkClick r:id="rId4"/>
              </a:rPr>
              <a:t>https://www.prgarnett.net/panama-papers-import-data-to-neo4j-using-cypher/</a:t>
            </a:r>
            <a:r>
              <a:rPr lang="en-US" dirty="0"/>
              <a:t> )</a:t>
            </a:r>
          </a:p>
          <a:p>
            <a:r>
              <a:rPr lang="en-US" dirty="0"/>
              <a:t>Michael Hunger’s blogs on Paradise and Panama Papers (</a:t>
            </a:r>
            <a:r>
              <a:rPr lang="en-US" dirty="0">
                <a:hlinkClick r:id="rId5"/>
              </a:rPr>
              <a:t>https://neo4j.com/blog/contributor/michael-hunger/</a:t>
            </a:r>
            <a:r>
              <a:rPr lang="en-US" dirty="0"/>
              <a:t> )</a:t>
            </a:r>
          </a:p>
          <a:p>
            <a:r>
              <a:rPr lang="en-US" dirty="0"/>
              <a:t>Wikipedia- List of people named in the Panama Papers (</a:t>
            </a:r>
            <a:r>
              <a:rPr lang="en-US" dirty="0">
                <a:hlinkClick r:id="rId6"/>
              </a:rPr>
              <a:t>https://en.wikipedia.org/wiki/List_of_people_named_in_the_Panama_Papers</a:t>
            </a:r>
            <a:r>
              <a:rPr lang="en-US" dirty="0"/>
              <a:t> </a:t>
            </a:r>
            <a:r>
              <a:rPr lang="en-US" dirty="0" smtClean="0"/>
              <a:t>)</a:t>
            </a:r>
          </a:p>
          <a:p>
            <a:r>
              <a:rPr lang="en-US" dirty="0" smtClean="0"/>
              <a:t>http://www.digitale-akademie.de/fileadmin/user_upload/graphentechnologien/Hunger_-_Investigating_the_Panama_Papers_Connections_with_Neo4j_-_Mainz.pdf</a:t>
            </a:r>
            <a:endParaRPr lang="en-US" dirty="0"/>
          </a:p>
          <a:p>
            <a:endParaRPr lang="en-US" dirty="0"/>
          </a:p>
        </p:txBody>
      </p:sp>
    </p:spTree>
    <p:extLst>
      <p:ext uri="{BB962C8B-B14F-4D97-AF65-F5344CB8AC3E}">
        <p14:creationId xmlns:p14="http://schemas.microsoft.com/office/powerpoint/2010/main" val="284276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2ACB-76C0-49EA-8A6A-3CD29ED4DDE2}"/>
              </a:ext>
            </a:extLst>
          </p:cNvPr>
          <p:cNvSpPr>
            <a:spLocks noGrp="1"/>
          </p:cNvSpPr>
          <p:nvPr>
            <p:ph type="title"/>
          </p:nvPr>
        </p:nvSpPr>
        <p:spPr/>
        <p:txBody>
          <a:bodyPr/>
          <a:lstStyle/>
          <a:p>
            <a:r>
              <a:rPr lang="en-US" dirty="0"/>
              <a:t>Cypher</a:t>
            </a:r>
          </a:p>
        </p:txBody>
      </p:sp>
      <p:sp>
        <p:nvSpPr>
          <p:cNvPr id="3" name="Content Placeholder 2">
            <a:extLst>
              <a:ext uri="{FF2B5EF4-FFF2-40B4-BE49-F238E27FC236}">
                <a16:creationId xmlns:a16="http://schemas.microsoft.com/office/drawing/2014/main" id="{CD3C8D5D-7052-4B84-BF17-C3DD57846070}"/>
              </a:ext>
            </a:extLst>
          </p:cNvPr>
          <p:cNvSpPr>
            <a:spLocks noGrp="1"/>
          </p:cNvSpPr>
          <p:nvPr>
            <p:ph idx="1"/>
          </p:nvPr>
        </p:nvSpPr>
        <p:spPr>
          <a:xfrm>
            <a:off x="2979355" y="565043"/>
            <a:ext cx="7350511" cy="1819922"/>
          </a:xfrm>
        </p:spPr>
        <p:txBody>
          <a:bodyPr>
            <a:normAutofit fontScale="85000" lnSpcReduction="20000"/>
          </a:bodyPr>
          <a:lstStyle/>
          <a:p>
            <a:r>
              <a:rPr lang="en-US" dirty="0"/>
              <a:t>OPTIONAL MATCH : Specify the patterns to search for in the database while using nulls for missing parts of the pattern.</a:t>
            </a:r>
          </a:p>
          <a:p>
            <a:r>
              <a:rPr lang="en-US" dirty="0"/>
              <a:t>DELETE : Delete nodes, relationships or paths. Any node to be deleted must also have all associated relationships explicitly deleted.</a:t>
            </a:r>
          </a:p>
        </p:txBody>
      </p:sp>
      <p:pic>
        <p:nvPicPr>
          <p:cNvPr id="4" name="Picture 3">
            <a:extLst>
              <a:ext uri="{FF2B5EF4-FFF2-40B4-BE49-F238E27FC236}">
                <a16:creationId xmlns:a16="http://schemas.microsoft.com/office/drawing/2014/main" id="{07AFDA52-7E71-42E9-B77A-2F99E3C34400}"/>
              </a:ext>
            </a:extLst>
          </p:cNvPr>
          <p:cNvPicPr>
            <a:picLocks noChangeAspect="1"/>
          </p:cNvPicPr>
          <p:nvPr/>
        </p:nvPicPr>
        <p:blipFill>
          <a:blip r:embed="rId2"/>
          <a:stretch>
            <a:fillRect/>
          </a:stretch>
        </p:blipFill>
        <p:spPr>
          <a:xfrm>
            <a:off x="1518982" y="2771132"/>
            <a:ext cx="7451152" cy="2367154"/>
          </a:xfrm>
          <a:prstGeom prst="rect">
            <a:avLst/>
          </a:prstGeom>
        </p:spPr>
      </p:pic>
      <p:sp>
        <p:nvSpPr>
          <p:cNvPr id="5" name="TextBox 4"/>
          <p:cNvSpPr txBox="1"/>
          <p:nvPr/>
        </p:nvSpPr>
        <p:spPr>
          <a:xfrm>
            <a:off x="4470401" y="4615543"/>
            <a:ext cx="6724952" cy="1200329"/>
          </a:xfrm>
          <a:prstGeom prst="rect">
            <a:avLst/>
          </a:prstGeom>
          <a:noFill/>
        </p:spPr>
        <p:txBody>
          <a:bodyPr wrap="square" rtlCol="0">
            <a:spAutoFit/>
          </a:bodyPr>
          <a:lstStyle/>
          <a:p>
            <a:r>
              <a:rPr lang="en-US" dirty="0"/>
              <a:t>match (</a:t>
            </a:r>
            <a:r>
              <a:rPr lang="en-US" dirty="0" err="1"/>
              <a:t>n:Actor</a:t>
            </a:r>
            <a:r>
              <a:rPr lang="en-US" dirty="0"/>
              <a:t> {name: "Tom Cruise"})</a:t>
            </a:r>
          </a:p>
          <a:p>
            <a:r>
              <a:rPr lang="en-US" dirty="0"/>
              <a:t>match (</a:t>
            </a:r>
            <a:r>
              <a:rPr lang="en-US" dirty="0" err="1"/>
              <a:t>m:Movie</a:t>
            </a:r>
            <a:r>
              <a:rPr lang="en-US" dirty="0"/>
              <a:t> {</a:t>
            </a:r>
            <a:r>
              <a:rPr lang="en-US" dirty="0" err="1"/>
              <a:t>title:"Harry</a:t>
            </a:r>
            <a:r>
              <a:rPr lang="en-US" dirty="0"/>
              <a:t> Potter and the Philosopher's Stone"})</a:t>
            </a:r>
          </a:p>
          <a:p>
            <a:r>
              <a:rPr lang="en-US" dirty="0"/>
              <a:t>optional match (n)-[</a:t>
            </a:r>
            <a:r>
              <a:rPr lang="en-US" dirty="0" err="1"/>
              <a:t>r:ACTED_IN</a:t>
            </a:r>
            <a:r>
              <a:rPr lang="en-US" dirty="0"/>
              <a:t>]-&gt;(m)</a:t>
            </a:r>
          </a:p>
          <a:p>
            <a:r>
              <a:rPr lang="en-US" dirty="0"/>
              <a:t>delete r</a:t>
            </a:r>
          </a:p>
        </p:txBody>
      </p:sp>
    </p:spTree>
    <p:extLst>
      <p:ext uri="{BB962C8B-B14F-4D97-AF65-F5344CB8AC3E}">
        <p14:creationId xmlns:p14="http://schemas.microsoft.com/office/powerpoint/2010/main" val="723628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Neo4j Part II&amp;quot;&quot;/&gt;&lt;property id=&quot;20307&quot; value=&quot;256&quot;/&gt;&lt;/object&gt;&lt;object type=&quot;3&quot; unique_id=&quot;10010&quot;&gt;&lt;property id=&quot;20148&quot; value=&quot;5&quot;/&gt;&lt;property id=&quot;20300&quot; value=&quot;Slide 2 - &amp;quot;Neo4j Sandbox&amp;quot;&quot;/&gt;&lt;property id=&quot;20307&quot; value=&quot;308&quot;/&gt;&lt;/object&gt;&lt;object type=&quot;3&quot; unique_id=&quot;10011&quot;&gt;&lt;property id=&quot;20148&quot; value=&quot;5&quot;/&gt;&lt;property id=&quot;20300&quot; value=&quot;Slide 4 - &amp;quot;Cypher&amp;quot;&quot;/&gt;&lt;property id=&quot;20307&quot; value=&quot;311&quot;/&gt;&lt;/object&gt;&lt;object type=&quot;3&quot; unique_id=&quot;10012&quot;&gt;&lt;property id=&quot;20148&quot; value=&quot;5&quot;/&gt;&lt;property id=&quot;20300&quot; value=&quot;Slide 5 - &amp;quot;Cypher&amp;quot;&quot;/&gt;&lt;property id=&quot;20307&quot; value=&quot;312&quot;/&gt;&lt;/object&gt;&lt;object type=&quot;3&quot; unique_id=&quot;10013&quot;&gt;&lt;property id=&quot;20148&quot; value=&quot;5&quot;/&gt;&lt;property id=&quot;20300&quot; value=&quot;Slide 6 - &amp;quot;Cypher&amp;quot;&quot;/&gt;&lt;property id=&quot;20307&quot; value=&quot;330&quot;/&gt;&lt;/object&gt;&lt;object type=&quot;3&quot; unique_id=&quot;10014&quot;&gt;&lt;property id=&quot;20148&quot; value=&quot;5&quot;/&gt;&lt;property id=&quot;20300&quot; value=&quot;Slide 7 - &amp;quot;Cypher&amp;quot;&quot;/&gt;&lt;property id=&quot;20307&quot; value=&quot;331&quot;/&gt;&lt;/object&gt;&lt;object type=&quot;3&quot; unique_id=&quot;10015&quot;&gt;&lt;property id=&quot;20148&quot; value=&quot;5&quot;/&gt;&lt;property id=&quot;20300&quot; value=&quot;Slide 8 - &amp;quot;Cypher&amp;quot;&quot;/&gt;&lt;property id=&quot;20307&quot; value=&quot;332&quot;/&gt;&lt;/object&gt;&lt;object type=&quot;3&quot; unique_id=&quot;10016&quot;&gt;&lt;property id=&quot;20148&quot; value=&quot;5&quot;/&gt;&lt;property id=&quot;20300&quot; value=&quot;Slide 9 - &amp;quot;Cypher&amp;quot;&quot;/&gt;&lt;property id=&quot;20307&quot; value=&quot;333&quot;/&gt;&lt;/object&gt;&lt;object type=&quot;3&quot; unique_id=&quot;10017&quot;&gt;&lt;property id=&quot;20148&quot; value=&quot;5&quot;/&gt;&lt;property id=&quot;20300&quot; value=&quot;Slide 10 - &amp;quot;Cypher&amp;quot;&quot;/&gt;&lt;property id=&quot;20307&quot; value=&quot;334&quot;/&gt;&lt;/object&gt;&lt;object type=&quot;3&quot; unique_id=&quot;10018&quot;&gt;&lt;property id=&quot;20148&quot; value=&quot;5&quot;/&gt;&lt;property id=&quot;20300&quot; value=&quot;Slide 11 - &amp;quot;Cypher&amp;quot;&quot;/&gt;&lt;property id=&quot;20307&quot; value=&quot;335&quot;/&gt;&lt;/object&gt;&lt;object type=&quot;3&quot; unique_id=&quot;10019&quot;&gt;&lt;property id=&quot;20148&quot; value=&quot;5&quot;/&gt;&lt;property id=&quot;20300&quot; value=&quot;Slide 12 - &amp;quot;Cypher&amp;quot;&quot;/&gt;&lt;property id=&quot;20307&quot; value=&quot;336&quot;/&gt;&lt;/object&gt;&lt;object type=&quot;3&quot; unique_id=&quot;10020&quot;&gt;&lt;property id=&quot;20148&quot; value=&quot;5&quot;/&gt;&lt;property id=&quot;20300&quot; value=&quot;Slide 13 - &amp;quot;Cypher&amp;quot;&quot;/&gt;&lt;property id=&quot;20307&quot; value=&quot;337&quot;/&gt;&lt;/object&gt;&lt;object type=&quot;3&quot; unique_id=&quot;10021&quot;&gt;&lt;property id=&quot;20148&quot; value=&quot;5&quot;/&gt;&lt;property id=&quot;20300&quot; value=&quot;Slide 14 - &amp;quot;Cypher&amp;quot;&quot;/&gt;&lt;property id=&quot;20307&quot; value=&quot;338&quot;/&gt;&lt;/object&gt;&lt;object type=&quot;3&quot; unique_id=&quot;10022&quot;&gt;&lt;property id=&quot;20148&quot; value=&quot;5&quot;/&gt;&lt;property id=&quot;20300&quot; value=&quot;Slide 15 - &amp;quot;Offshore Leaks Database (ICIJ)&amp;quot;&quot;/&gt;&lt;property id=&quot;20307&quot; value=&quot;309&quot;/&gt;&lt;/object&gt;&lt;object type=&quot;3&quot; unique_id=&quot;10023&quot;&gt;&lt;property id=&quot;20148&quot; value=&quot;5&quot;/&gt;&lt;property id=&quot;20300&quot; value=&quot;Slide 16 - &amp;quot;Offshore Leaks Database (ICIJ)&amp;quot;&quot;/&gt;&lt;property id=&quot;20307&quot; value=&quot;310&quot;/&gt;&lt;/object&gt;&lt;object type=&quot;3&quot; unique_id=&quot;10024&quot;&gt;&lt;property id=&quot;20148&quot; value=&quot;5&quot;/&gt;&lt;property id=&quot;20300&quot; value=&quot;Slide 18 - &amp;quot;Neo4j for ICIJ : Paradise Papers&amp;quot;&quot;/&gt;&lt;property id=&quot;20307&quot; value=&quot;258&quot;/&gt;&lt;/object&gt;&lt;object type=&quot;3&quot; unique_id=&quot;10025&quot;&gt;&lt;property id=&quot;20148&quot; value=&quot;5&quot;/&gt;&lt;property id=&quot;20300&quot; value=&quot;Slide 19 - &amp;quot;Paradise Papers&amp;quot;&quot;/&gt;&lt;property id=&quot;20307&quot; value=&quot;261&quot;/&gt;&lt;/object&gt;&lt;object type=&quot;3&quot; unique_id=&quot;10026&quot;&gt;&lt;property id=&quot;20148&quot; value=&quot;5&quot;/&gt;&lt;property id=&quot;20300&quot; value=&quot;Slide 20 - &amp;quot;Paradise Papers&amp;quot;&quot;/&gt;&lt;property id=&quot;20307&quot; value=&quot;314&quot;/&gt;&lt;/object&gt;&lt;object type=&quot;3&quot; unique_id=&quot;10027&quot;&gt;&lt;property id=&quot;20148&quot; value=&quot;5&quot;/&gt;&lt;property id=&quot;20300&quot; value=&quot;Slide 21 - &amp;quot;Paradise Papers&amp;quot;&quot;/&gt;&lt;property id=&quot;20307&quot; value=&quot;315&quot;/&gt;&lt;/object&gt;&lt;object type=&quot;3&quot; unique_id=&quot;10028&quot;&gt;&lt;property id=&quot;20148&quot; value=&quot;5&quot;/&gt;&lt;property id=&quot;20300&quot; value=&quot;Slide 22 - &amp;quot;Paradise Papers&amp;quot;&quot;/&gt;&lt;property id=&quot;20307&quot; value=&quot;262&quot;/&gt;&lt;/object&gt;&lt;object type=&quot;3&quot; unique_id=&quot;10029&quot;&gt;&lt;property id=&quot;20148&quot; value=&quot;5&quot;/&gt;&lt;property id=&quot;20300&quot; value=&quot;Slide 23 - &amp;quot;Paradise Papers&amp;quot;&quot;/&gt;&lt;property id=&quot;20307&quot; value=&quot;263&quot;/&gt;&lt;/object&gt;&lt;object type=&quot;3&quot; unique_id=&quot;10030&quot;&gt;&lt;property id=&quot;20148&quot; value=&quot;5&quot;/&gt;&lt;property id=&quot;20300&quot; value=&quot;Slide 24 - &amp;quot;Paradise Papers&amp;quot;&quot;/&gt;&lt;property id=&quot;20307&quot; value=&quot;264&quot;/&gt;&lt;/object&gt;&lt;object type=&quot;3&quot; unique_id=&quot;10031&quot;&gt;&lt;property id=&quot;20148&quot; value=&quot;5&quot;/&gt;&lt;property id=&quot;20300&quot; value=&quot;Slide 25 - &amp;quot;Paradise Papers&amp;quot;&quot;/&gt;&lt;property id=&quot;20307&quot; value=&quot;313&quot;/&gt;&lt;/object&gt;&lt;object type=&quot;3&quot; unique_id=&quot;10032&quot;&gt;&lt;property id=&quot;20148&quot; value=&quot;5&quot;/&gt;&lt;property id=&quot;20300&quot; value=&quot;Slide 27 - &amp;quot;Paradise Papers&amp;quot;&quot;/&gt;&lt;property id=&quot;20307&quot; value=&quot;275&quot;/&gt;&lt;/object&gt;&lt;object type=&quot;3&quot; unique_id=&quot;10033&quot;&gt;&lt;property id=&quot;20148&quot; value=&quot;5&quot;/&gt;&lt;property id=&quot;20300&quot; value=&quot;Slide 29 - &amp;quot;Paradise Papers&amp;quot;&quot;/&gt;&lt;property id=&quot;20307&quot; value=&quot;265&quot;/&gt;&lt;/object&gt;&lt;object type=&quot;3&quot; unique_id=&quot;10034&quot;&gt;&lt;property id=&quot;20148&quot; value=&quot;5&quot;/&gt;&lt;property id=&quot;20300&quot; value=&quot;Slide 30 - &amp;quot;Paradise Papers&amp;quot;&quot;/&gt;&lt;property id=&quot;20307&quot; value=&quot;266&quot;/&gt;&lt;/object&gt;&lt;object type=&quot;3&quot; unique_id=&quot;10035&quot;&gt;&lt;property id=&quot;20148&quot; value=&quot;5&quot;/&gt;&lt;property id=&quot;20300&quot; value=&quot;Slide 31 - &amp;quot;Paradise Papers&amp;quot;&quot;/&gt;&lt;property id=&quot;20307&quot; value=&quot;267&quot;/&gt;&lt;/object&gt;&lt;object type=&quot;3&quot; unique_id=&quot;10036&quot;&gt;&lt;property id=&quot;20148&quot; value=&quot;5&quot;/&gt;&lt;property id=&quot;20300&quot; value=&quot;Slide 32 - &amp;quot;Paradise Papers&amp;quot;&quot;/&gt;&lt;property id=&quot;20307&quot; value=&quot;276&quot;/&gt;&lt;/object&gt;&lt;object type=&quot;3&quot; unique_id=&quot;10037&quot;&gt;&lt;property id=&quot;20148&quot; value=&quot;5&quot;/&gt;&lt;property id=&quot;20300&quot; value=&quot;Slide 33 - &amp;quot;Paradise Papers&amp;quot;&quot;/&gt;&lt;property id=&quot;20307&quot; value=&quot;268&quot;/&gt;&lt;/object&gt;&lt;object type=&quot;3&quot; unique_id=&quot;10038&quot;&gt;&lt;property id=&quot;20148&quot; value=&quot;5&quot;/&gt;&lt;property id=&quot;20300&quot; value=&quot;Slide 34 - &amp;quot;Paradise Papers&amp;quot;&quot;/&gt;&lt;property id=&quot;20307&quot; value=&quot;269&quot;/&gt;&lt;/object&gt;&lt;object type=&quot;3&quot; unique_id=&quot;10039&quot;&gt;&lt;property id=&quot;20148&quot; value=&quot;5&quot;/&gt;&lt;property id=&quot;20300&quot; value=&quot;Slide 35 - &amp;quot;Paradise Papers&amp;quot;&quot;/&gt;&lt;property id=&quot;20307&quot; value=&quot;273&quot;/&gt;&lt;/object&gt;&lt;object type=&quot;3&quot; unique_id=&quot;10040&quot;&gt;&lt;property id=&quot;20148&quot; value=&quot;5&quot;/&gt;&lt;property id=&quot;20300&quot; value=&quot;Slide 36 - &amp;quot;Paradise Papers&amp;quot;&quot;/&gt;&lt;property id=&quot;20307&quot; value=&quot;281&quot;/&gt;&lt;/object&gt;&lt;object type=&quot;3&quot; unique_id=&quot;10041&quot;&gt;&lt;property id=&quot;20148&quot; value=&quot;5&quot;/&gt;&lt;property id=&quot;20300&quot; value=&quot;Slide 37 - &amp;quot;Paradise Papers&amp;quot;&quot;/&gt;&lt;property id=&quot;20307&quot; value=&quot;277&quot;/&gt;&lt;/object&gt;&lt;object type=&quot;3&quot; unique_id=&quot;10042&quot;&gt;&lt;property id=&quot;20148&quot; value=&quot;5&quot;/&gt;&lt;property id=&quot;20300&quot; value=&quot;Slide 38 - &amp;quot;Paradise Papers&amp;quot;&quot;/&gt;&lt;property id=&quot;20307&quot; value=&quot;279&quot;/&gt;&lt;/object&gt;&lt;object type=&quot;3&quot; unique_id=&quot;10043&quot;&gt;&lt;property id=&quot;20148&quot; value=&quot;5&quot;/&gt;&lt;property id=&quot;20300&quot; value=&quot;Slide 39 - &amp;quot;Paradise Papers&amp;quot;&quot;/&gt;&lt;property id=&quot;20307&quot; value=&quot;280&quot;/&gt;&lt;/object&gt;&lt;object type=&quot;3&quot; unique_id=&quot;10044&quot;&gt;&lt;property id=&quot;20148&quot; value=&quot;5&quot;/&gt;&lt;property id=&quot;20300&quot; value=&quot;Slide 40 - &amp;quot;Paradise Papers&amp;quot;&quot;/&gt;&lt;property id=&quot;20307&quot; value=&quot;282&quot;/&gt;&lt;/object&gt;&lt;object type=&quot;3&quot; unique_id=&quot;10045&quot;&gt;&lt;property id=&quot;20148&quot; value=&quot;5&quot;/&gt;&lt;property id=&quot;20300&quot; value=&quot;Slide 41 - &amp;quot;Paradise Papers&amp;quot;&quot;/&gt;&lt;property id=&quot;20307&quot; value=&quot;270&quot;/&gt;&lt;/object&gt;&lt;object type=&quot;3&quot; unique_id=&quot;10046&quot;&gt;&lt;property id=&quot;20148&quot; value=&quot;5&quot;/&gt;&lt;property id=&quot;20300&quot; value=&quot;Slide 42 - &amp;quot;Paradise Papers&amp;quot;&quot;/&gt;&lt;property id=&quot;20307&quot; value=&quot;271&quot;/&gt;&lt;/object&gt;&lt;object type=&quot;3&quot; unique_id=&quot;10047&quot;&gt;&lt;property id=&quot;20148&quot; value=&quot;5&quot;/&gt;&lt;property id=&quot;20300&quot; value=&quot;Slide 43 - &amp;quot;Paradise Papers&amp;quot;&quot;/&gt;&lt;property id=&quot;20307&quot; value=&quot;278&quot;/&gt;&lt;/object&gt;&lt;object type=&quot;3&quot; unique_id=&quot;10048&quot;&gt;&lt;property id=&quot;20148&quot; value=&quot;5&quot;/&gt;&lt;property id=&quot;20300&quot; value=&quot;Slide 44 - &amp;quot;Paradise Papers&amp;quot;&quot;/&gt;&lt;property id=&quot;20307&quot; value=&quot;272&quot;/&gt;&lt;/object&gt;&lt;object type=&quot;3&quot; unique_id=&quot;10049&quot;&gt;&lt;property id=&quot;20148&quot; value=&quot;5&quot;/&gt;&lt;property id=&quot;20300&quot; value=&quot;Slide 45 - &amp;quot;Paradise Papers&amp;quot;&quot;/&gt;&lt;property id=&quot;20307&quot; value=&quot;283&quot;/&gt;&lt;/object&gt;&lt;object type=&quot;3&quot; unique_id=&quot;10050&quot;&gt;&lt;property id=&quot;20148&quot; value=&quot;5&quot;/&gt;&lt;property id=&quot;20300&quot; value=&quot;Slide 46 - &amp;quot;Paradise Papers&amp;quot;&quot;/&gt;&lt;property id=&quot;20307&quot; value=&quot;284&quot;/&gt;&lt;/object&gt;&lt;object type=&quot;3&quot; unique_id=&quot;10051&quot;&gt;&lt;property id=&quot;20148&quot; value=&quot;5&quot;/&gt;&lt;property id=&quot;20300&quot; value=&quot;Slide 47 - &amp;quot;Paradise Papers&amp;quot;&quot;/&gt;&lt;property id=&quot;20307&quot; value=&quot;285&quot;/&gt;&lt;/object&gt;&lt;object type=&quot;3&quot; unique_id=&quot;10052&quot;&gt;&lt;property id=&quot;20148&quot; value=&quot;5&quot;/&gt;&lt;property id=&quot;20300&quot; value=&quot;Slide 48 - &amp;quot;Panama Papers&amp;quot;&quot;/&gt;&lt;property id=&quot;20307&quot; value=&quot;317&quot;/&gt;&lt;/object&gt;&lt;object type=&quot;3&quot; unique_id=&quot;10053&quot;&gt;&lt;property id=&quot;20148&quot; value=&quot;5&quot;/&gt;&lt;property id=&quot;20300&quot; value=&quot;Slide 49 - &amp;quot;Panama Papers&amp;quot;&quot;/&gt;&lt;property id=&quot;20307&quot; value=&quot;318&quot;/&gt;&lt;/object&gt;&lt;object type=&quot;3&quot; unique_id=&quot;10054&quot;&gt;&lt;property id=&quot;20148&quot; value=&quot;5&quot;/&gt;&lt;property id=&quot;20300&quot; value=&quot;Slide 50 - &amp;quot;Panama Papers&amp;quot;&quot;/&gt;&lt;property id=&quot;20307&quot; value=&quot;319&quot;/&gt;&lt;/object&gt;&lt;object type=&quot;3&quot; unique_id=&quot;10055&quot;&gt;&lt;property id=&quot;20148&quot; value=&quot;5&quot;/&gt;&lt;property id=&quot;20300&quot; value=&quot;Slide 51 - &amp;quot;Panama Papers&amp;quot;&quot;/&gt;&lt;property id=&quot;20307&quot; value=&quot;320&quot;/&gt;&lt;/object&gt;&lt;object type=&quot;3&quot; unique_id=&quot;10056&quot;&gt;&lt;property id=&quot;20148&quot; value=&quot;5&quot;/&gt;&lt;property id=&quot;20300&quot; value=&quot;Slide 52 - &amp;quot;Panama Papers&amp;quot;&quot;/&gt;&lt;property id=&quot;20307&quot; value=&quot;321&quot;/&gt;&lt;/object&gt;&lt;object type=&quot;3&quot; unique_id=&quot;10057&quot;&gt;&lt;property id=&quot;20148&quot; value=&quot;5&quot;/&gt;&lt;property id=&quot;20300&quot; value=&quot;Slide 53 - &amp;quot;Panama Papers&amp;quot;&quot;/&gt;&lt;property id=&quot;20307&quot; value=&quot;322&quot;/&gt;&lt;/object&gt;&lt;object type=&quot;3&quot; unique_id=&quot;10058&quot;&gt;&lt;property id=&quot;20148&quot; value=&quot;5&quot;/&gt;&lt;property id=&quot;20300&quot; value=&quot;Slide 54 - &amp;quot;Panama Papers&amp;quot;&quot;/&gt;&lt;property id=&quot;20307&quot; value=&quot;323&quot;/&gt;&lt;/object&gt;&lt;object type=&quot;3&quot; unique_id=&quot;10059&quot;&gt;&lt;property id=&quot;20148&quot; value=&quot;5&quot;/&gt;&lt;property id=&quot;20300&quot; value=&quot;Slide 55 - &amp;quot;Panama Papers&amp;quot;&quot;/&gt;&lt;property id=&quot;20307&quot; value=&quot;324&quot;/&gt;&lt;/object&gt;&lt;object type=&quot;3&quot; unique_id=&quot;10060&quot;&gt;&lt;property id=&quot;20148&quot; value=&quot;5&quot;/&gt;&lt;property id=&quot;20300&quot; value=&quot;Slide 56 - &amp;quot;Panama Papers&amp;quot;&quot;/&gt;&lt;property id=&quot;20307&quot; value=&quot;325&quot;/&gt;&lt;/object&gt;&lt;object type=&quot;3&quot; unique_id=&quot;10061&quot;&gt;&lt;property id=&quot;20148&quot; value=&quot;5&quot;/&gt;&lt;property id=&quot;20300&quot; value=&quot;Slide 57 - &amp;quot;Panama Papers&amp;quot;&quot;/&gt;&lt;property id=&quot;20307&quot; value=&quot;326&quot;/&gt;&lt;/object&gt;&lt;object type=&quot;3&quot; unique_id=&quot;10062&quot;&gt;&lt;property id=&quot;20148&quot; value=&quot;5&quot;/&gt;&lt;property id=&quot;20300&quot; value=&quot;Slide 60 - &amp;quot;Panama Papers&amp;quot;&quot;/&gt;&lt;property id=&quot;20307&quot; value=&quot;259&quot;/&gt;&lt;/object&gt;&lt;object type=&quot;3&quot; unique_id=&quot;10063&quot;&gt;&lt;property id=&quot;20148&quot; value=&quot;5&quot;/&gt;&lt;property id=&quot;20300&quot; value=&quot;Slide 61 - &amp;quot;Panama Papers&amp;quot;&quot;/&gt;&lt;property id=&quot;20307&quot; value=&quot;260&quot;/&gt;&lt;/object&gt;&lt;object type=&quot;3&quot; unique_id=&quot;10064&quot;&gt;&lt;property id=&quot;20148&quot; value=&quot;5&quot;/&gt;&lt;property id=&quot;20300&quot; value=&quot;Slide 66 - &amp;quot;Panama Papers&amp;quot;&quot;/&gt;&lt;property id=&quot;20307&quot; value=&quot;287&quot;/&gt;&lt;/object&gt;&lt;object type=&quot;3&quot; unique_id=&quot;10066&quot;&gt;&lt;property id=&quot;20148&quot; value=&quot;5&quot;/&gt;&lt;property id=&quot;20300&quot; value=&quot;Slide 67 - &amp;quot;Panama Papers&amp;quot;&quot;/&gt;&lt;property id=&quot;20307&quot; value=&quot;289&quot;/&gt;&lt;/object&gt;&lt;object type=&quot;3&quot; unique_id=&quot;10067&quot;&gt;&lt;property id=&quot;20148&quot; value=&quot;5&quot;/&gt;&lt;property id=&quot;20300&quot; value=&quot;Slide 68 - &amp;quot;Panama Papers&amp;quot;&quot;/&gt;&lt;property id=&quot;20307&quot; value=&quot;290&quot;/&gt;&lt;/object&gt;&lt;object type=&quot;3&quot; unique_id=&quot;10068&quot;&gt;&lt;property id=&quot;20148&quot; value=&quot;5&quot;/&gt;&lt;property id=&quot;20300&quot; value=&quot;Slide 69 - &amp;quot;Panama Papers&amp;quot;&quot;/&gt;&lt;property id=&quot;20307&quot; value=&quot;291&quot;/&gt;&lt;/object&gt;&lt;object type=&quot;3&quot; unique_id=&quot;10069&quot;&gt;&lt;property id=&quot;20148&quot; value=&quot;5&quot;/&gt;&lt;property id=&quot;20300&quot; value=&quot;Slide 70 - &amp;quot;Panama Papers&amp;quot;&quot;/&gt;&lt;property id=&quot;20307&quot; value=&quot;292&quot;/&gt;&lt;/object&gt;&lt;object type=&quot;3&quot; unique_id=&quot;10070&quot;&gt;&lt;property id=&quot;20148&quot; value=&quot;5&quot;/&gt;&lt;property id=&quot;20300&quot; value=&quot;Slide 71 - &amp;quot;Panama Papers&amp;quot;&quot;/&gt;&lt;property id=&quot;20307&quot; value=&quot;293&quot;/&gt;&lt;/object&gt;&lt;object type=&quot;3&quot; unique_id=&quot;10071&quot;&gt;&lt;property id=&quot;20148&quot; value=&quot;5&quot;/&gt;&lt;property id=&quot;20300&quot; value=&quot;Slide 72 - &amp;quot;Panama Papers&amp;quot;&quot;/&gt;&lt;property id=&quot;20307&quot; value=&quot;295&quot;/&gt;&lt;/object&gt;&lt;object type=&quot;3&quot; unique_id=&quot;10072&quot;&gt;&lt;property id=&quot;20148&quot; value=&quot;5&quot;/&gt;&lt;property id=&quot;20300&quot; value=&quot;Slide 73 - &amp;quot;Panama Papers&amp;quot;&quot;/&gt;&lt;property id=&quot;20307&quot; value=&quot;294&quot;/&gt;&lt;/object&gt;&lt;object type=&quot;3&quot; unique_id=&quot;10073&quot;&gt;&lt;property id=&quot;20148&quot; value=&quot;5&quot;/&gt;&lt;property id=&quot;20300&quot; value=&quot;Slide 74 - &amp;quot;Panama Papers&amp;quot;&quot;/&gt;&lt;property id=&quot;20307&quot; value=&quot;299&quot;/&gt;&lt;/object&gt;&lt;object type=&quot;3&quot; unique_id=&quot;10074&quot;&gt;&lt;property id=&quot;20148&quot; value=&quot;5&quot;/&gt;&lt;property id=&quot;20300&quot; value=&quot;Slide 75 - &amp;quot;Panama Papers&amp;quot;&quot;/&gt;&lt;property id=&quot;20307&quot; value=&quot;328&quot;/&gt;&lt;/object&gt;&lt;object type=&quot;3&quot; unique_id=&quot;10075&quot;&gt;&lt;property id=&quot;20148&quot; value=&quot;5&quot;/&gt;&lt;property id=&quot;20300&quot; value=&quot;Slide 76 - &amp;quot;Panama Papers&amp;quot;&quot;/&gt;&lt;property id=&quot;20307&quot; value=&quot;300&quot;/&gt;&lt;/object&gt;&lt;object type=&quot;3&quot; unique_id=&quot;10076&quot;&gt;&lt;property id=&quot;20148&quot; value=&quot;5&quot;/&gt;&lt;property id=&quot;20300&quot; value=&quot;Slide 77 - &amp;quot;Panama Papers&amp;quot;&quot;/&gt;&lt;property id=&quot;20307&quot; value=&quot;301&quot;/&gt;&lt;/object&gt;&lt;object type=&quot;3&quot; unique_id=&quot;10077&quot;&gt;&lt;property id=&quot;20148&quot; value=&quot;5&quot;/&gt;&lt;property id=&quot;20300&quot; value=&quot;Slide 78 - &amp;quot;Panama Papers&amp;quot;&quot;/&gt;&lt;property id=&quot;20307&quot; value=&quot;302&quot;/&gt;&lt;/object&gt;&lt;object type=&quot;3&quot; unique_id=&quot;10078&quot;&gt;&lt;property id=&quot;20148&quot; value=&quot;5&quot;/&gt;&lt;property id=&quot;20300&quot; value=&quot;Slide 79 - &amp;quot;Panama Papers&amp;quot;&quot;/&gt;&lt;property id=&quot;20307&quot; value=&quot;303&quot;/&gt;&lt;/object&gt;&lt;object type=&quot;3&quot; unique_id=&quot;10079&quot;&gt;&lt;property id=&quot;20148&quot; value=&quot;5&quot;/&gt;&lt;property id=&quot;20300&quot; value=&quot;Slide 80 - &amp;quot;Panama Papers&amp;quot;&quot;/&gt;&lt;property id=&quot;20307&quot; value=&quot;304&quot;/&gt;&lt;/object&gt;&lt;object type=&quot;3&quot; unique_id=&quot;10082&quot;&gt;&lt;property id=&quot;20148&quot; value=&quot;5&quot;/&gt;&lt;property id=&quot;20300&quot; value=&quot;Slide 81 - &amp;quot;References&amp;quot;&quot;/&gt;&lt;property id=&quot;20307&quot; value=&quot;316&quot;/&gt;&lt;/object&gt;&lt;object type=&quot;3&quot; unique_id=&quot;10329&quot;&gt;&lt;property id=&quot;20148&quot; value=&quot;5&quot;/&gt;&lt;property id=&quot;20300&quot; value=&quot;Slide 3 - &amp;quot;Movie Rating Sandbox&amp;quot;&quot;/&gt;&lt;property id=&quot;20307&quot; value=&quot;339&quot;/&gt;&lt;/object&gt;&lt;object type=&quot;3&quot; unique_id=&quot;10881&quot;&gt;&lt;property id=&quot;20148&quot; value=&quot;5&quot;/&gt;&lt;property id=&quot;20300&quot; value=&quot;Slide 26 - &amp;quot;Apoc: neo4j procedure libraries&amp;quot;&quot;/&gt;&lt;property id=&quot;20307&quot; value=&quot;340&quot;/&gt;&lt;/object&gt;&lt;object type=&quot;3&quot; unique_id=&quot;10882&quot;&gt;&lt;property id=&quot;20148&quot; value=&quot;5&quot;/&gt;&lt;property id=&quot;20300&quot; value=&quot;Slide 28 - &amp;quot;Paradise Papers&amp;quot;&quot;/&gt;&lt;property id=&quot;20307&quot; value=&quot;341&quot;/&gt;&lt;/object&gt;&lt;object type=&quot;3&quot; unique_id=&quot;172135&quot;&gt;&lt;property id=&quot;20148&quot; value=&quot;5&quot;/&gt;&lt;property id=&quot;20300&quot; value=&quot;Slide 58&quot;/&gt;&lt;property id=&quot;20307&quot; value=&quot;344&quot;/&gt;&lt;/object&gt;&lt;object type=&quot;3&quot; unique_id=&quot;172136&quot;&gt;&lt;property id=&quot;20148&quot; value=&quot;5&quot;/&gt;&lt;property id=&quot;20300&quot; value=&quot;Slide 59 - &amp;quot;Clean files&amp;quot;&quot;/&gt;&lt;property id=&quot;20307&quot; value=&quot;342&quot;/&gt;&lt;/object&gt;&lt;object type=&quot;3&quot; unique_id=&quot;172704&quot;&gt;&lt;property id=&quot;20148&quot; value=&quot;5&quot;/&gt;&lt;property id=&quot;20300&quot; value=&quot;Slide 62 - &amp;quot;Panama Papers&amp;quot;&quot;/&gt;&lt;property id=&quot;20307&quot; value=&quot;345&quot;/&gt;&lt;/object&gt;&lt;object type=&quot;3&quot; unique_id=&quot;173282&quot;&gt;&lt;property id=&quot;20148&quot; value=&quot;5&quot;/&gt;&lt;property id=&quot;20300&quot; value=&quot;Slide 63 - &amp;quot;Panama Papers&amp;quot;&quot;/&gt;&lt;property id=&quot;20307&quot; value=&quot;346&quot;/&gt;&lt;/object&gt;&lt;object type=&quot;3&quot; unique_id=&quot;173947&quot;&gt;&lt;property id=&quot;20148&quot; value=&quot;5&quot;/&gt;&lt;property id=&quot;20300&quot; value=&quot;Slide 64 - &amp;quot;Panama Papers&amp;quot;&quot;/&gt;&lt;property id=&quot;20307&quot; value=&quot;347&quot;/&gt;&lt;/object&gt;&lt;object type=&quot;3&quot; unique_id=&quot;173948&quot;&gt;&lt;property id=&quot;20148&quot; value=&quot;5&quot;/&gt;&lt;property id=&quot;20300&quot; value=&quot;Slide 65 - &amp;quot;Panama Papers&amp;quot;&quot;/&gt;&lt;property id=&quot;20307&quot; value=&quot;348&quot;/&gt;&lt;/object&gt;&lt;object type=&quot;3&quot; unique_id=&quot;174607&quot;&gt;&lt;property id=&quot;20148&quot; value=&quot;5&quot;/&gt;&lt;property id=&quot;20300&quot; value=&quot;Slide 17 - &amp;quot;ICIJ Neo4J desktop download&amp;quot;&quot;/&gt;&lt;property id=&quot;20307&quot; value=&quot;349&quot;/&gt;&lt;/object&gt;&lt;/object&gt;&lt;object type=&quot;8&quot; unique_id=&quot;10164&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37674</TotalTime>
  <Words>4065</Words>
  <Application>Microsoft Office PowerPoint</Application>
  <PresentationFormat>Widescreen</PresentationFormat>
  <Paragraphs>322</Paragraphs>
  <Slides>81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Calibri Light</vt:lpstr>
      <vt:lpstr>Wingdings</vt:lpstr>
      <vt:lpstr>Office Theme</vt:lpstr>
      <vt:lpstr>Neo4j Part II</vt:lpstr>
      <vt:lpstr>Neo4j Sandbox</vt:lpstr>
      <vt:lpstr>Movie Rating Sandbox</vt:lpstr>
      <vt:lpstr>Cypher</vt:lpstr>
      <vt:lpstr>Cypher</vt:lpstr>
      <vt:lpstr>Cypher</vt:lpstr>
      <vt:lpstr>Cypher</vt:lpstr>
      <vt:lpstr>Cypher</vt:lpstr>
      <vt:lpstr>Cypher</vt:lpstr>
      <vt:lpstr>Cypher</vt:lpstr>
      <vt:lpstr>Cypher</vt:lpstr>
      <vt:lpstr>Cypher</vt:lpstr>
      <vt:lpstr>Cypher</vt:lpstr>
      <vt:lpstr>Cypher</vt:lpstr>
      <vt:lpstr>Offshore Leaks Database (ICIJ)</vt:lpstr>
      <vt:lpstr>Offshore Leaks Database (ICIJ)</vt:lpstr>
      <vt:lpstr>ICIJ Neo4J desktop download</vt:lpstr>
      <vt:lpstr>Neo4j for ICIJ : Paradise Papers</vt:lpstr>
      <vt:lpstr>Paradise Papers</vt:lpstr>
      <vt:lpstr>Paradise Papers</vt:lpstr>
      <vt:lpstr>Paradise Papers</vt:lpstr>
      <vt:lpstr>Paradise Papers</vt:lpstr>
      <vt:lpstr>Paradise Papers</vt:lpstr>
      <vt:lpstr>Paradise Papers</vt:lpstr>
      <vt:lpstr>Paradise Papers</vt:lpstr>
      <vt:lpstr>Apoc: neo4j procedure libraries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Paradise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PowerPoint Presentation</vt:lpstr>
      <vt:lpstr>Clean files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Panama Papers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Rawat, Neha</dc:creator>
  <cp:lastModifiedBy>Ding, Ying</cp:lastModifiedBy>
  <cp:revision>364</cp:revision>
  <dcterms:created xsi:type="dcterms:W3CDTF">2018-10-13T19:54:51Z</dcterms:created>
  <dcterms:modified xsi:type="dcterms:W3CDTF">2019-03-11T21:54:07Z</dcterms:modified>
</cp:coreProperties>
</file>